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0" r:id="rId5"/>
    <p:sldId id="290" r:id="rId6"/>
    <p:sldId id="293" r:id="rId7"/>
    <p:sldId id="294" r:id="rId8"/>
    <p:sldId id="295" r:id="rId9"/>
    <p:sldId id="292" r:id="rId10"/>
    <p:sldId id="296" r:id="rId11"/>
    <p:sldId id="309" r:id="rId12"/>
    <p:sldId id="297" r:id="rId13"/>
    <p:sldId id="307" r:id="rId14"/>
    <p:sldId id="298" r:id="rId15"/>
    <p:sldId id="306" r:id="rId16"/>
    <p:sldId id="310" r:id="rId17"/>
    <p:sldId id="304" r:id="rId18"/>
    <p:sldId id="305" r:id="rId19"/>
    <p:sldId id="277" r:id="rId2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p:cViewPr varScale="1">
        <p:scale>
          <a:sx n="132" d="100"/>
          <a:sy n="132" d="100"/>
        </p:scale>
        <p:origin x="66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40D81-FDD0-4D42-B06A-4DA085B0582D}" type="datetimeFigureOut">
              <a:rPr lang="nl-NL" smtClean="0"/>
              <a:t>12-7-2024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BFFE8-9FFC-4ED3-BF9D-9E9F15AECF1E}" type="slidenum">
              <a:rPr lang="nl-NL" smtClean="0"/>
              <a:t>‹nr.›</a:t>
            </a:fld>
            <a:endParaRPr lang="nl-NL"/>
          </a:p>
        </p:txBody>
      </p:sp>
    </p:spTree>
    <p:extLst>
      <p:ext uri="{BB962C8B-B14F-4D97-AF65-F5344CB8AC3E}">
        <p14:creationId xmlns:p14="http://schemas.microsoft.com/office/powerpoint/2010/main" val="220657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11E72A-9585-4AEF-B539-1BC542BA7F4F}" type="slidenum">
              <a:rPr lang="nl-NL" altLang="nl-NL"/>
              <a:pPr eaLnBrk="1" hangingPunct="1">
                <a:spcBef>
                  <a:spcPct val="0"/>
                </a:spcBef>
              </a:pPr>
              <a:t>1</a:t>
            </a:fld>
            <a:endParaRPr lang="nl-NL" altLang="nl-NL"/>
          </a:p>
        </p:txBody>
      </p:sp>
      <p:sp>
        <p:nvSpPr>
          <p:cNvPr id="22531" name="Rectangle 2"/>
          <p:cNvSpPr>
            <a:spLocks noGrp="1" noRot="1" noChangeAspect="1" noChangeArrowheads="1" noTextEdit="1"/>
          </p:cNvSpPr>
          <p:nvPr>
            <p:ph type="sldImg"/>
          </p:nvPr>
        </p:nvSpPr>
        <p:spPr>
          <a:xfrm>
            <a:off x="92075" y="744538"/>
            <a:ext cx="6615113" cy="3722687"/>
          </a:xfrm>
          <a:ln/>
        </p:spPr>
      </p:sp>
      <p:sp>
        <p:nvSpPr>
          <p:cNvPr id="22532" name="Rectangle 3"/>
          <p:cNvSpPr>
            <a:spLocks noGrp="1" noChangeArrowheads="1"/>
          </p:cNvSpPr>
          <p:nvPr>
            <p:ph type="body" idx="1"/>
          </p:nvPr>
        </p:nvSpPr>
        <p:spPr>
          <a:xfrm>
            <a:off x="906463" y="4716463"/>
            <a:ext cx="4984750" cy="4467225"/>
          </a:xfrm>
          <a:noFill/>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396916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Janet</a:t>
            </a:r>
          </a:p>
        </p:txBody>
      </p:sp>
      <p:sp>
        <p:nvSpPr>
          <p:cNvPr id="4" name="Slide Number Placeholder 3"/>
          <p:cNvSpPr>
            <a:spLocks noGrp="1"/>
          </p:cNvSpPr>
          <p:nvPr>
            <p:ph type="sldNum" sz="quarter" idx="5"/>
          </p:nvPr>
        </p:nvSpPr>
        <p:spPr/>
        <p:txBody>
          <a:bodyPr/>
          <a:lstStyle/>
          <a:p>
            <a:fld id="{2E976AFD-F0A4-486A-9002-5D705708BCE0}" type="slidenum">
              <a:rPr lang="nl-NL" smtClean="0"/>
              <a:t>14</a:t>
            </a:fld>
            <a:endParaRPr lang="nl-NL"/>
          </a:p>
        </p:txBody>
      </p:sp>
    </p:spTree>
    <p:extLst>
      <p:ext uri="{BB962C8B-B14F-4D97-AF65-F5344CB8AC3E}">
        <p14:creationId xmlns:p14="http://schemas.microsoft.com/office/powerpoint/2010/main" val="255455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err="1">
                <a:cs typeface="Calibri" panose="020F0502020204030204"/>
              </a:rPr>
              <a:t>anet</a:t>
            </a:r>
          </a:p>
          <a:p>
            <a:r>
              <a:rPr lang="en-US"/>
              <a:t>Noise-cancelling </a:t>
            </a:r>
            <a:r>
              <a:rPr lang="en-US" err="1"/>
              <a:t>koptelefoons</a:t>
            </a:r>
            <a:r>
              <a:rPr lang="en-US"/>
              <a:t> </a:t>
            </a:r>
            <a:r>
              <a:rPr lang="en-US" err="1"/>
              <a:t>werken</a:t>
            </a:r>
            <a:r>
              <a:rPr lang="en-US"/>
              <a:t> </a:t>
            </a:r>
            <a:r>
              <a:rPr lang="en-US" err="1"/>
              <a:t>als</a:t>
            </a:r>
            <a:r>
              <a:rPr lang="en-US"/>
              <a:t> </a:t>
            </a:r>
            <a:r>
              <a:rPr lang="en-US" err="1"/>
              <a:t>een</a:t>
            </a:r>
            <a:r>
              <a:rPr lang="en-US"/>
              <a:t> extra filter. </a:t>
            </a:r>
          </a:p>
          <a:p>
            <a:r>
              <a:rPr lang="en-US"/>
              <a:t>Ze </a:t>
            </a:r>
            <a:r>
              <a:rPr lang="en-US" err="1"/>
              <a:t>houden</a:t>
            </a:r>
            <a:r>
              <a:rPr lang="en-US"/>
              <a:t> </a:t>
            </a:r>
            <a:r>
              <a:rPr lang="en-US" err="1"/>
              <a:t>dus</a:t>
            </a:r>
            <a:r>
              <a:rPr lang="en-US"/>
              <a:t> </a:t>
            </a:r>
            <a:r>
              <a:rPr lang="en-US" err="1"/>
              <a:t>auditieve</a:t>
            </a:r>
            <a:r>
              <a:rPr lang="en-US"/>
              <a:t> </a:t>
            </a:r>
            <a:r>
              <a:rPr lang="en-US" err="1"/>
              <a:t>prikkels</a:t>
            </a:r>
            <a:r>
              <a:rPr lang="en-US"/>
              <a:t> </a:t>
            </a:r>
            <a:r>
              <a:rPr lang="en-US" err="1"/>
              <a:t>tegen</a:t>
            </a:r>
            <a:r>
              <a:rPr lang="en-US"/>
              <a:t>, </a:t>
            </a:r>
            <a:r>
              <a:rPr lang="en-US" err="1"/>
              <a:t>zodat</a:t>
            </a:r>
            <a:r>
              <a:rPr lang="en-US"/>
              <a:t> </a:t>
            </a:r>
            <a:r>
              <a:rPr lang="en-US" err="1"/>
              <a:t>deze</a:t>
            </a:r>
            <a:r>
              <a:rPr lang="en-US"/>
              <a:t> </a:t>
            </a:r>
            <a:r>
              <a:rPr lang="en-US" err="1"/>
              <a:t>sowieso</a:t>
            </a:r>
            <a:r>
              <a:rPr lang="en-US"/>
              <a:t> </a:t>
            </a:r>
            <a:r>
              <a:rPr lang="en-US" err="1"/>
              <a:t>niet</a:t>
            </a:r>
            <a:r>
              <a:rPr lang="en-US"/>
              <a:t> </a:t>
            </a:r>
            <a:r>
              <a:rPr lang="en-US" err="1"/>
              <a:t>meer</a:t>
            </a:r>
            <a:r>
              <a:rPr lang="en-US"/>
              <a:t> </a:t>
            </a:r>
            <a:r>
              <a:rPr lang="en-US" err="1"/>
              <a:t>verwerkt</a:t>
            </a:r>
            <a:r>
              <a:rPr lang="en-US"/>
              <a:t> </a:t>
            </a:r>
            <a:r>
              <a:rPr lang="en-US" err="1"/>
              <a:t>hoeven</a:t>
            </a:r>
            <a:r>
              <a:rPr lang="en-US"/>
              <a:t> </a:t>
            </a:r>
            <a:r>
              <a:rPr lang="en-US" err="1"/>
              <a:t>te</a:t>
            </a:r>
            <a:r>
              <a:rPr lang="en-US"/>
              <a:t> </a:t>
            </a:r>
            <a:r>
              <a:rPr lang="en-US" err="1"/>
              <a:t>worden</a:t>
            </a:r>
            <a:r>
              <a:rPr lang="en-US"/>
              <a:t> door de </a:t>
            </a:r>
            <a:r>
              <a:rPr lang="en-US" err="1"/>
              <a:t>hersenen</a:t>
            </a:r>
            <a:r>
              <a:rPr lang="en-US"/>
              <a:t> </a:t>
            </a:r>
            <a:r>
              <a:rPr lang="en-US" err="1"/>
              <a:t>en</a:t>
            </a:r>
            <a:r>
              <a:rPr lang="en-US"/>
              <a:t> </a:t>
            </a:r>
            <a:r>
              <a:rPr lang="en-US" err="1"/>
              <a:t>dus</a:t>
            </a:r>
            <a:r>
              <a:rPr lang="en-US"/>
              <a:t> </a:t>
            </a:r>
            <a:r>
              <a:rPr lang="en-US" err="1"/>
              <a:t>niet</a:t>
            </a:r>
            <a:r>
              <a:rPr lang="en-US"/>
              <a:t> de </a:t>
            </a:r>
            <a:r>
              <a:rPr lang="en-US" err="1"/>
              <a:t>competitie</a:t>
            </a:r>
            <a:r>
              <a:rPr lang="en-US"/>
              <a:t> om </a:t>
            </a:r>
            <a:r>
              <a:rPr lang="en-US" err="1"/>
              <a:t>aandacht</a:t>
            </a:r>
            <a:r>
              <a:rPr lang="en-US"/>
              <a:t> of </a:t>
            </a:r>
            <a:r>
              <a:rPr lang="en-US" err="1"/>
              <a:t>bewuste</a:t>
            </a:r>
            <a:r>
              <a:rPr lang="en-US"/>
              <a:t> </a:t>
            </a:r>
            <a:r>
              <a:rPr lang="en-US" err="1"/>
              <a:t>verwerking</a:t>
            </a:r>
            <a:r>
              <a:rPr lang="en-US"/>
              <a:t> </a:t>
            </a:r>
            <a:r>
              <a:rPr lang="en-US" err="1"/>
              <a:t>aangaan</a:t>
            </a:r>
            <a:r>
              <a:rPr lang="en-US"/>
              <a:t>.  </a:t>
            </a:r>
          </a:p>
          <a:p>
            <a:r>
              <a:rPr lang="en-US"/>
              <a:t>GERICHT de </a:t>
            </a:r>
            <a:r>
              <a:rPr lang="en-US" err="1"/>
              <a:t>koptelefoon</a:t>
            </a:r>
            <a:r>
              <a:rPr lang="en-US"/>
              <a:t> </a:t>
            </a:r>
            <a:r>
              <a:rPr lang="en-US" err="1"/>
              <a:t>gebruiken</a:t>
            </a:r>
            <a:r>
              <a:rPr lang="en-US"/>
              <a:t> </a:t>
            </a:r>
            <a:r>
              <a:rPr lang="en-US" err="1"/>
              <a:t>zal</a:t>
            </a:r>
            <a:r>
              <a:rPr lang="en-US"/>
              <a:t> VOORAL POSITIEF </a:t>
            </a:r>
            <a:r>
              <a:rPr lang="en-US" err="1"/>
              <a:t>werken</a:t>
            </a:r>
            <a:r>
              <a:rPr lang="en-US"/>
              <a:t>; </a:t>
            </a:r>
            <a:r>
              <a:rPr lang="en-US" err="1"/>
              <a:t>bij</a:t>
            </a:r>
            <a:r>
              <a:rPr lang="en-US"/>
              <a:t> </a:t>
            </a:r>
            <a:r>
              <a:rPr lang="en-US" err="1"/>
              <a:t>een</a:t>
            </a:r>
            <a:r>
              <a:rPr lang="en-US"/>
              <a:t> </a:t>
            </a:r>
            <a:r>
              <a:rPr lang="en-US" err="1"/>
              <a:t>klus</a:t>
            </a:r>
            <a:r>
              <a:rPr lang="en-US"/>
              <a:t> die je </a:t>
            </a:r>
            <a:r>
              <a:rPr lang="en-US" err="1"/>
              <a:t>aandacht</a:t>
            </a:r>
            <a:r>
              <a:rPr lang="en-US"/>
              <a:t> </a:t>
            </a:r>
            <a:r>
              <a:rPr lang="en-US" err="1"/>
              <a:t>vereist</a:t>
            </a:r>
            <a:r>
              <a:rPr lang="en-US"/>
              <a:t> of </a:t>
            </a:r>
            <a:r>
              <a:rPr lang="en-US" err="1"/>
              <a:t>een</a:t>
            </a:r>
            <a:r>
              <a:rPr lang="en-US"/>
              <a:t> </a:t>
            </a:r>
            <a:r>
              <a:rPr lang="en-US" err="1"/>
              <a:t>drukke</a:t>
            </a:r>
            <a:r>
              <a:rPr lang="en-US"/>
              <a:t> </a:t>
            </a:r>
            <a:r>
              <a:rPr lang="en-US" err="1"/>
              <a:t>situatie</a:t>
            </a:r>
            <a:r>
              <a:rPr lang="en-US"/>
              <a:t> </a:t>
            </a:r>
            <a:r>
              <a:rPr lang="en-US" err="1"/>
              <a:t>zal</a:t>
            </a:r>
            <a:r>
              <a:rPr lang="en-US"/>
              <a:t> </a:t>
            </a:r>
            <a:r>
              <a:rPr lang="en-US" err="1"/>
              <a:t>dit</a:t>
            </a:r>
            <a:r>
              <a:rPr lang="en-US"/>
              <a:t> je </a:t>
            </a:r>
            <a:r>
              <a:rPr lang="en-US" err="1"/>
              <a:t>prestatie</a:t>
            </a:r>
            <a:r>
              <a:rPr lang="en-US"/>
              <a:t> </a:t>
            </a:r>
            <a:r>
              <a:rPr lang="en-US" err="1"/>
              <a:t>verbeteren</a:t>
            </a:r>
            <a:r>
              <a:rPr lang="en-US"/>
              <a:t> </a:t>
            </a:r>
            <a:r>
              <a:rPr lang="en-US" err="1"/>
              <a:t>en</a:t>
            </a:r>
            <a:r>
              <a:rPr lang="en-US"/>
              <a:t> </a:t>
            </a:r>
            <a:r>
              <a:rPr lang="en-US" err="1"/>
              <a:t>overprikkelingskans</a:t>
            </a:r>
            <a:r>
              <a:rPr lang="en-US"/>
              <a:t> </a:t>
            </a:r>
            <a:r>
              <a:rPr lang="en-US" err="1"/>
              <a:t>verminderen</a:t>
            </a:r>
            <a:r>
              <a:rPr lang="en-US"/>
              <a:t>. </a:t>
            </a:r>
          </a:p>
          <a:p>
            <a:r>
              <a:rPr lang="en-US"/>
              <a:t>Als de </a:t>
            </a:r>
            <a:r>
              <a:rPr lang="en-US" err="1"/>
              <a:t>koptelefoon</a:t>
            </a:r>
            <a:r>
              <a:rPr lang="en-US"/>
              <a:t> </a:t>
            </a:r>
            <a:r>
              <a:rPr lang="en-US" err="1"/>
              <a:t>langdurig</a:t>
            </a:r>
            <a:r>
              <a:rPr lang="en-US"/>
              <a:t> </a:t>
            </a:r>
            <a:r>
              <a:rPr lang="en-US" err="1"/>
              <a:t>wordt</a:t>
            </a:r>
            <a:r>
              <a:rPr lang="en-US"/>
              <a:t> </a:t>
            </a:r>
            <a:r>
              <a:rPr lang="en-US" err="1"/>
              <a:t>gebruikt</a:t>
            </a:r>
            <a:r>
              <a:rPr lang="en-US"/>
              <a:t> is de </a:t>
            </a:r>
            <a:r>
              <a:rPr lang="en-US" err="1"/>
              <a:t>overgang</a:t>
            </a:r>
            <a:r>
              <a:rPr lang="en-US"/>
              <a:t> </a:t>
            </a:r>
            <a:r>
              <a:rPr lang="en-US" err="1"/>
              <a:t>naar</a:t>
            </a:r>
            <a:r>
              <a:rPr lang="en-US"/>
              <a:t> de ‘</a:t>
            </a:r>
            <a:r>
              <a:rPr lang="en-US" err="1"/>
              <a:t>echte</a:t>
            </a:r>
            <a:r>
              <a:rPr lang="en-US"/>
              <a:t> </a:t>
            </a:r>
            <a:r>
              <a:rPr lang="en-US" err="1"/>
              <a:t>prikkels</a:t>
            </a:r>
            <a:r>
              <a:rPr lang="en-US"/>
              <a:t>’ </a:t>
            </a:r>
            <a:r>
              <a:rPr lang="en-US" err="1"/>
              <a:t>groter</a:t>
            </a:r>
            <a:r>
              <a:rPr lang="en-US"/>
              <a:t>. Er is </a:t>
            </a:r>
            <a:r>
              <a:rPr lang="en-US" err="1"/>
              <a:t>geen</a:t>
            </a:r>
            <a:r>
              <a:rPr lang="en-US"/>
              <a:t> </a:t>
            </a:r>
            <a:r>
              <a:rPr lang="en-US" err="1"/>
              <a:t>bewijs</a:t>
            </a:r>
            <a:r>
              <a:rPr lang="en-US"/>
              <a:t> </a:t>
            </a:r>
            <a:r>
              <a:rPr lang="en-US" err="1"/>
              <a:t>dat</a:t>
            </a:r>
            <a:r>
              <a:rPr lang="en-US"/>
              <a:t> </a:t>
            </a:r>
            <a:r>
              <a:rPr lang="en-US" err="1"/>
              <a:t>dit</a:t>
            </a:r>
            <a:r>
              <a:rPr lang="en-US"/>
              <a:t> </a:t>
            </a:r>
            <a:r>
              <a:rPr lang="en-US" err="1"/>
              <a:t>ook</a:t>
            </a:r>
            <a:r>
              <a:rPr lang="en-US"/>
              <a:t> </a:t>
            </a:r>
            <a:r>
              <a:rPr lang="en-US" err="1"/>
              <a:t>leidt</a:t>
            </a:r>
            <a:r>
              <a:rPr lang="en-US"/>
              <a:t> tot </a:t>
            </a:r>
            <a:r>
              <a:rPr lang="en-US" err="1"/>
              <a:t>blijvende</a:t>
            </a:r>
            <a:r>
              <a:rPr lang="en-US"/>
              <a:t> </a:t>
            </a:r>
            <a:r>
              <a:rPr lang="en-US" err="1"/>
              <a:t>overgevoeligheid</a:t>
            </a:r>
            <a:r>
              <a:rPr lang="en-US"/>
              <a:t>, maar het </a:t>
            </a:r>
            <a:r>
              <a:rPr lang="en-US" err="1"/>
              <a:t>gevoel</a:t>
            </a:r>
            <a:r>
              <a:rPr lang="en-US"/>
              <a:t> </a:t>
            </a:r>
            <a:r>
              <a:rPr lang="en-US" err="1"/>
              <a:t>dat</a:t>
            </a:r>
            <a:r>
              <a:rPr lang="en-US"/>
              <a:t> het dan extra hard </a:t>
            </a:r>
            <a:r>
              <a:rPr lang="en-US" err="1"/>
              <a:t>binnenkort</a:t>
            </a:r>
            <a:r>
              <a:rPr lang="en-US"/>
              <a:t> </a:t>
            </a:r>
            <a:r>
              <a:rPr lang="en-US" err="1"/>
              <a:t>zal</a:t>
            </a:r>
            <a:r>
              <a:rPr lang="en-US"/>
              <a:t> er </a:t>
            </a:r>
            <a:r>
              <a:rPr lang="en-US" err="1"/>
              <a:t>zeker</a:t>
            </a:r>
            <a:r>
              <a:rPr lang="en-US"/>
              <a:t> </a:t>
            </a:r>
            <a:r>
              <a:rPr lang="en-US" err="1"/>
              <a:t>zijn</a:t>
            </a:r>
            <a:r>
              <a:rPr lang="en-US"/>
              <a:t>.  </a:t>
            </a:r>
            <a:endParaRPr lang="en-US">
              <a:cs typeface="Calibri"/>
            </a:endParaRPr>
          </a:p>
          <a:p>
            <a:r>
              <a:rPr lang="en-US"/>
              <a:t>Heel LANGZAAM </a:t>
            </a:r>
            <a:r>
              <a:rPr lang="en-US" err="1"/>
              <a:t>wennen</a:t>
            </a:r>
            <a:r>
              <a:rPr lang="en-US"/>
              <a:t> </a:t>
            </a:r>
            <a:r>
              <a:rPr lang="en-US" err="1"/>
              <a:t>aan</a:t>
            </a:r>
            <a:r>
              <a:rPr lang="en-US"/>
              <a:t> </a:t>
            </a:r>
            <a:r>
              <a:rPr lang="en-US" err="1"/>
              <a:t>prikkels</a:t>
            </a:r>
            <a:r>
              <a:rPr lang="en-US"/>
              <a:t> is BELANGRIJK, </a:t>
            </a:r>
            <a:r>
              <a:rPr lang="en-US" err="1"/>
              <a:t>dat</a:t>
            </a:r>
            <a:r>
              <a:rPr lang="en-US"/>
              <a:t> </a:t>
            </a:r>
            <a:r>
              <a:rPr lang="en-US" err="1"/>
              <a:t>prikkelhoeveelheid</a:t>
            </a:r>
            <a:r>
              <a:rPr lang="en-US"/>
              <a:t> </a:t>
            </a:r>
            <a:r>
              <a:rPr lang="en-US" err="1"/>
              <a:t>langzaam</a:t>
            </a:r>
            <a:r>
              <a:rPr lang="en-US"/>
              <a:t> </a:t>
            </a:r>
            <a:r>
              <a:rPr lang="en-US" err="1"/>
              <a:t>wordt</a:t>
            </a:r>
            <a:r>
              <a:rPr lang="en-US"/>
              <a:t> </a:t>
            </a:r>
            <a:r>
              <a:rPr lang="en-US" err="1"/>
              <a:t>opgebouwd</a:t>
            </a:r>
            <a:r>
              <a:rPr lang="en-US"/>
              <a:t> </a:t>
            </a:r>
            <a:r>
              <a:rPr lang="en-US" err="1"/>
              <a:t>ook</a:t>
            </a:r>
            <a:r>
              <a:rPr lang="en-US"/>
              <a:t>. </a:t>
            </a:r>
            <a:endParaRPr lang="en-US" err="1"/>
          </a:p>
          <a:p>
            <a:r>
              <a:rPr lang="en-US"/>
              <a:t>Het </a:t>
            </a:r>
            <a:r>
              <a:rPr lang="en-US" err="1"/>
              <a:t>continu</a:t>
            </a:r>
            <a:r>
              <a:rPr lang="en-US"/>
              <a:t> </a:t>
            </a:r>
            <a:r>
              <a:rPr lang="en-US" err="1"/>
              <a:t>dragen</a:t>
            </a:r>
            <a:r>
              <a:rPr lang="en-US"/>
              <a:t> van de </a:t>
            </a:r>
            <a:r>
              <a:rPr lang="en-US" err="1"/>
              <a:t>koptelefoon</a:t>
            </a:r>
            <a:r>
              <a:rPr lang="en-US"/>
              <a:t> is </a:t>
            </a:r>
            <a:r>
              <a:rPr lang="en-US" err="1"/>
              <a:t>dus</a:t>
            </a:r>
            <a:r>
              <a:rPr lang="en-US"/>
              <a:t> </a:t>
            </a:r>
            <a:r>
              <a:rPr lang="en-US" err="1"/>
              <a:t>geen</a:t>
            </a:r>
            <a:r>
              <a:rPr lang="en-US"/>
              <a:t> </a:t>
            </a:r>
            <a:r>
              <a:rPr lang="en-US" err="1"/>
              <a:t>advies</a:t>
            </a:r>
            <a:endParaRPr lang="en-US">
              <a:cs typeface="Calibri"/>
            </a:endParaRPr>
          </a:p>
        </p:txBody>
      </p:sp>
      <p:sp>
        <p:nvSpPr>
          <p:cNvPr id="4" name="Slide Number Placeholder 3"/>
          <p:cNvSpPr>
            <a:spLocks noGrp="1"/>
          </p:cNvSpPr>
          <p:nvPr>
            <p:ph type="sldNum" sz="quarter" idx="5"/>
          </p:nvPr>
        </p:nvSpPr>
        <p:spPr/>
        <p:txBody>
          <a:bodyPr/>
          <a:lstStyle/>
          <a:p>
            <a:fld id="{2E976AFD-F0A4-486A-9002-5D705708BCE0}" type="slidenum">
              <a:rPr lang="nl-NL" smtClean="0"/>
              <a:t>15</a:t>
            </a:fld>
            <a:endParaRPr lang="nl-NL"/>
          </a:p>
        </p:txBody>
      </p:sp>
    </p:spTree>
    <p:extLst>
      <p:ext uri="{BB962C8B-B14F-4D97-AF65-F5344CB8AC3E}">
        <p14:creationId xmlns:p14="http://schemas.microsoft.com/office/powerpoint/2010/main" val="162853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Ronnie</a:t>
            </a:r>
            <a:endParaRPr lang="nl-NL"/>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2</a:t>
            </a:fld>
            <a:endParaRPr lang="nl-NL"/>
          </a:p>
        </p:txBody>
      </p:sp>
    </p:spTree>
    <p:extLst>
      <p:ext uri="{BB962C8B-B14F-4D97-AF65-F5344CB8AC3E}">
        <p14:creationId xmlns:p14="http://schemas.microsoft.com/office/powerpoint/2010/main" val="320590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Janet</a:t>
            </a:r>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3</a:t>
            </a:fld>
            <a:endParaRPr lang="nl-NL"/>
          </a:p>
        </p:txBody>
      </p:sp>
    </p:spTree>
    <p:extLst>
      <p:ext uri="{BB962C8B-B14F-4D97-AF65-F5344CB8AC3E}">
        <p14:creationId xmlns:p14="http://schemas.microsoft.com/office/powerpoint/2010/main" val="69029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Janet</a:t>
            </a:r>
            <a:endParaRPr lang="nl-NL"/>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4</a:t>
            </a:fld>
            <a:endParaRPr lang="nl-NL"/>
          </a:p>
        </p:txBody>
      </p:sp>
    </p:spTree>
    <p:extLst>
      <p:ext uri="{BB962C8B-B14F-4D97-AF65-F5344CB8AC3E}">
        <p14:creationId xmlns:p14="http://schemas.microsoft.com/office/powerpoint/2010/main" val="98260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a:cs typeface="Calibri" panose="020F0502020204030204"/>
              </a:rPr>
              <a:t>Janet</a:t>
            </a:r>
          </a:p>
          <a:p>
            <a:r>
              <a:rPr lang="nl-NL"/>
              <a:t>‘Ieder mens heeft een ingebouwd filter. Veel van wat er om ons heen gebeurt, komt niet binnen. dat is maar goed ook. Als je aan alles aandacht zou besteden, word je gek’. Bij mensen die snel overprikkeld raken, werkt het filter minder goed. ‘Er komt dus meer informatie binnen.’ Judith </a:t>
            </a:r>
            <a:r>
              <a:rPr lang="nl-NL" err="1"/>
              <a:t>Homberg</a:t>
            </a:r>
            <a:r>
              <a:rPr lang="nl-NL"/>
              <a:t> </a:t>
            </a:r>
            <a:r>
              <a:rPr lang="nl-NL" err="1"/>
              <a:t>Radboudumc</a:t>
            </a:r>
            <a:r>
              <a:rPr lang="nl-NL"/>
              <a:t>.</a:t>
            </a:r>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5</a:t>
            </a:fld>
            <a:endParaRPr lang="nl-NL"/>
          </a:p>
        </p:txBody>
      </p:sp>
    </p:spTree>
    <p:extLst>
      <p:ext uri="{BB962C8B-B14F-4D97-AF65-F5344CB8AC3E}">
        <p14:creationId xmlns:p14="http://schemas.microsoft.com/office/powerpoint/2010/main" val="283929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Janet</a:t>
            </a:r>
          </a:p>
          <a:p>
            <a:r>
              <a:rPr lang="nl-NL"/>
              <a:t>We weten dat na hersenletsel heel veel mensen klachten hebben met betrekking tot (zintuiglijke) overprikkeling. </a:t>
            </a:r>
            <a:endParaRPr lang="en-US"/>
          </a:p>
          <a:p>
            <a:r>
              <a:rPr lang="nl-NL"/>
              <a:t>Het is moeilijk precies te schatten hoeveel mensen dat zijn omdat er op dit moment nog geen goede test beschikbaar is</a:t>
            </a:r>
            <a:r>
              <a:rPr lang="nl-NL" b="0"/>
              <a:t>.</a:t>
            </a:r>
            <a:r>
              <a:rPr lang="nl-NL"/>
              <a:t> </a:t>
            </a:r>
          </a:p>
          <a:p>
            <a:endParaRPr lang="nl-NL" b="1"/>
          </a:p>
          <a:p>
            <a:endParaRPr lang="nl-NL" b="1"/>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6</a:t>
            </a:fld>
            <a:endParaRPr lang="nl-NL"/>
          </a:p>
        </p:txBody>
      </p:sp>
    </p:spTree>
    <p:extLst>
      <p:ext uri="{BB962C8B-B14F-4D97-AF65-F5344CB8AC3E}">
        <p14:creationId xmlns:p14="http://schemas.microsoft.com/office/powerpoint/2010/main" val="158340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Ronnie</a:t>
            </a:r>
            <a:endParaRPr lang="nl-NL"/>
          </a:p>
          <a:p>
            <a:r>
              <a:rPr lang="nl-NL"/>
              <a:t>Overprikkeling gaat vaak gepaard met hoofdpijn, vermoeidheid, stress, verminderde concentratie, slaapproblemen, onrust, en het overlopen van emoties. </a:t>
            </a:r>
            <a:endParaRPr lang="en-US">
              <a:cs typeface="Calibri"/>
            </a:endParaRPr>
          </a:p>
          <a:p>
            <a:r>
              <a:rPr lang="nl-NL"/>
              <a:t>Bij sommige mensen leidt dit tot tijdelijke uitvalsverschijnselen, koorts, overgeven of een epileptische aanval. </a:t>
            </a:r>
            <a:endParaRPr lang="en-US"/>
          </a:p>
          <a:p>
            <a:r>
              <a:rPr lang="nl-NL"/>
              <a:t>Afhankelijk van de mate van overprikkeling, persoonlijke factoren, en de mate van rust of ‘</a:t>
            </a:r>
            <a:r>
              <a:rPr lang="nl-NL" err="1"/>
              <a:t>onderprikkeling</a:t>
            </a:r>
            <a:r>
              <a:rPr lang="nl-NL"/>
              <a:t>’ kan de duur van persoon tot persoon heel wisselend zijn.</a:t>
            </a:r>
            <a:endParaRPr lang="en-US"/>
          </a:p>
          <a:p>
            <a:r>
              <a:rPr lang="nl-NL"/>
              <a:t>Voor sommige mensen houden de gevolgen van overprikkeling uren tot dagen aan. </a:t>
            </a:r>
            <a:endParaRPr lang="en-US"/>
          </a:p>
          <a:p>
            <a:r>
              <a:rPr lang="nl-NL"/>
              <a:t>Ook is er groep mensen die dagen tot weken ernstige klachten blijft houden, met uitschieters van zelf jaren. </a:t>
            </a:r>
            <a:endParaRPr lang="en-US"/>
          </a:p>
          <a:p>
            <a:r>
              <a:rPr lang="nl-NL"/>
              <a:t>Helaas is nog te weinig onderzoek gedaan om precies te achterhalen wat nu de belangrijkste factoren of voorspellers zijn voor de duur en de persoonlijke verschillen. </a:t>
            </a:r>
            <a:endParaRPr lang="en-US">
              <a:cs typeface="Calibri"/>
            </a:endParaRPr>
          </a:p>
          <a:p>
            <a:endParaRPr lang="nl-NL">
              <a:cs typeface="Calibri"/>
            </a:endParaRPr>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7</a:t>
            </a:fld>
            <a:endParaRPr lang="nl-NL"/>
          </a:p>
        </p:txBody>
      </p:sp>
    </p:spTree>
    <p:extLst>
      <p:ext uri="{BB962C8B-B14F-4D97-AF65-F5344CB8AC3E}">
        <p14:creationId xmlns:p14="http://schemas.microsoft.com/office/powerpoint/2010/main" val="273623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Ronnie</a:t>
            </a:r>
            <a:endParaRPr lang="nl-NL"/>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9</a:t>
            </a:fld>
            <a:endParaRPr lang="nl-NL"/>
          </a:p>
        </p:txBody>
      </p:sp>
    </p:spTree>
    <p:extLst>
      <p:ext uri="{BB962C8B-B14F-4D97-AF65-F5344CB8AC3E}">
        <p14:creationId xmlns:p14="http://schemas.microsoft.com/office/powerpoint/2010/main" val="338597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Janet</a:t>
            </a:r>
          </a:p>
        </p:txBody>
      </p:sp>
      <p:sp>
        <p:nvSpPr>
          <p:cNvPr id="4" name="Tijdelijke aanduiding voor dianummer 3"/>
          <p:cNvSpPr>
            <a:spLocks noGrp="1"/>
          </p:cNvSpPr>
          <p:nvPr>
            <p:ph type="sldNum" sz="quarter" idx="5"/>
          </p:nvPr>
        </p:nvSpPr>
        <p:spPr/>
        <p:txBody>
          <a:bodyPr/>
          <a:lstStyle/>
          <a:p>
            <a:fld id="{2E976AFD-F0A4-486A-9002-5D705708BCE0}" type="slidenum">
              <a:rPr lang="nl-NL" smtClean="0"/>
              <a:t>11</a:t>
            </a:fld>
            <a:endParaRPr lang="nl-NL"/>
          </a:p>
        </p:txBody>
      </p:sp>
    </p:spTree>
    <p:extLst>
      <p:ext uri="{BB962C8B-B14F-4D97-AF65-F5344CB8AC3E}">
        <p14:creationId xmlns:p14="http://schemas.microsoft.com/office/powerpoint/2010/main" val="246944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2787774"/>
            <a:ext cx="7200800" cy="576064"/>
          </a:xfrm>
        </p:spPr>
        <p:txBody>
          <a:bodyPr>
            <a:normAutofit/>
          </a:bodyPr>
          <a:lstStyle>
            <a:lvl1pPr>
              <a:defRPr sz="4400"/>
            </a:lvl1pPr>
          </a:lstStyle>
          <a:p>
            <a:r>
              <a:rPr lang="nl-NL"/>
              <a:t>Klik om stijl te bewerken</a:t>
            </a:r>
            <a:endParaRPr lang="nl-NL" dirty="0"/>
          </a:p>
        </p:txBody>
      </p:sp>
      <p:sp>
        <p:nvSpPr>
          <p:cNvPr id="3" name="Ondertitel 2"/>
          <p:cNvSpPr>
            <a:spLocks noGrp="1"/>
          </p:cNvSpPr>
          <p:nvPr>
            <p:ph type="subTitle" idx="1"/>
          </p:nvPr>
        </p:nvSpPr>
        <p:spPr>
          <a:xfrm>
            <a:off x="251520" y="3363838"/>
            <a:ext cx="7200800" cy="1008112"/>
          </a:xfrm>
          <a:prstGeom prst="rect">
            <a:avLst/>
          </a:prstGeo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30661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601216" y="681541"/>
            <a:ext cx="6779096" cy="3153797"/>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6799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Revalidatie Friesland 4.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3733923"/>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205979"/>
            <a:ext cx="6019800" cy="4388644"/>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4907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8286A-8B07-434A-989B-43F0FB34F563}"/>
              </a:ext>
            </a:extLst>
          </p:cNvPr>
          <p:cNvSpPr>
            <a:spLocks noGrp="1"/>
          </p:cNvSpPr>
          <p:nvPr>
            <p:ph type="title"/>
          </p:nvPr>
        </p:nvSpPr>
        <p:spPr>
          <a:xfrm>
            <a:off x="628650" y="273844"/>
            <a:ext cx="7886700" cy="994172"/>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AB529C-8347-4C5D-9461-A02976B34576}"/>
              </a:ext>
            </a:extLst>
          </p:cNvPr>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6F99F9D-67E4-49E7-A59E-FF750B9991C4}"/>
              </a:ext>
            </a:extLst>
          </p:cNvPr>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FF89DC9-B537-41C9-A4BA-313B46D4BFFC}"/>
              </a:ext>
            </a:extLst>
          </p:cNvPr>
          <p:cNvSpPr>
            <a:spLocks noGrp="1"/>
          </p:cNvSpPr>
          <p:nvPr>
            <p:ph type="dt" sz="half" idx="10"/>
          </p:nvPr>
        </p:nvSpPr>
        <p:spPr/>
        <p:txBody>
          <a:bodyPr/>
          <a:lstStyle/>
          <a:p>
            <a:fld id="{2FC51208-1C13-47D3-B4A9-550865C0EC60}" type="datetimeFigureOut">
              <a:rPr lang="nl-NL" smtClean="0"/>
              <a:t>12-7-2024</a:t>
            </a:fld>
            <a:endParaRPr lang="nl-NL"/>
          </a:p>
        </p:txBody>
      </p:sp>
      <p:sp>
        <p:nvSpPr>
          <p:cNvPr id="6" name="Tijdelijke aanduiding voor voettekst 5">
            <a:extLst>
              <a:ext uri="{FF2B5EF4-FFF2-40B4-BE49-F238E27FC236}">
                <a16:creationId xmlns:a16="http://schemas.microsoft.com/office/drawing/2014/main" id="{7061EC27-6F6C-4887-A14C-412AE0FB4B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AE33D0-6A08-4D68-BEE9-0B4F2B788663}"/>
              </a:ext>
            </a:extLst>
          </p:cNvPr>
          <p:cNvSpPr>
            <a:spLocks noGrp="1"/>
          </p:cNvSpPr>
          <p:nvPr>
            <p:ph type="sldNum" sz="quarter" idx="12"/>
          </p:nvPr>
        </p:nvSpPr>
        <p:spPr/>
        <p:txBody>
          <a:bodyPr/>
          <a:lstStyle/>
          <a:p>
            <a:fld id="{FD8D4867-931E-43FF-8E30-ED07ABD4663E}" type="slidenum">
              <a:rPr lang="nl-NL" smtClean="0"/>
              <a:t>‹nr.›</a:t>
            </a:fld>
            <a:endParaRPr lang="nl-NL"/>
          </a:p>
        </p:txBody>
      </p:sp>
    </p:spTree>
    <p:extLst>
      <p:ext uri="{BB962C8B-B14F-4D97-AF65-F5344CB8AC3E}">
        <p14:creationId xmlns:p14="http://schemas.microsoft.com/office/powerpoint/2010/main" val="92130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8064896" cy="1152128"/>
          </a:xfrm>
        </p:spPr>
        <p:txBody>
          <a:bodyPr/>
          <a:lstStyle/>
          <a:p>
            <a:r>
              <a:rPr lang="nl-NL"/>
              <a:t>Klik om stijl te bewerken</a:t>
            </a:r>
            <a:endParaRPr lang="nl-NL" dirty="0"/>
          </a:p>
        </p:txBody>
      </p:sp>
      <p:sp>
        <p:nvSpPr>
          <p:cNvPr id="3" name="Tijdelijke aanduiding voor inhoud 2"/>
          <p:cNvSpPr>
            <a:spLocks noGrp="1"/>
          </p:cNvSpPr>
          <p:nvPr>
            <p:ph idx="1"/>
          </p:nvPr>
        </p:nvSpPr>
        <p:spPr>
          <a:xfrm>
            <a:off x="467544" y="1545637"/>
            <a:ext cx="8064896" cy="2916324"/>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904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2313" y="2571750"/>
            <a:ext cx="7772400" cy="1224136"/>
          </a:xfrm>
        </p:spPr>
        <p:txBody>
          <a:bodyPr anchor="t"/>
          <a:lstStyle>
            <a:lvl1pPr algn="l">
              <a:defRPr sz="4000" b="1" cap="all"/>
            </a:lvl1pPr>
          </a:lstStyle>
          <a:p>
            <a:r>
              <a:rPr lang="nl-NL"/>
              <a:t>Klik om stijl te bewerken</a:t>
            </a:r>
            <a:endParaRPr lang="nl-NL" dirty="0"/>
          </a:p>
        </p:txBody>
      </p:sp>
      <p:sp>
        <p:nvSpPr>
          <p:cNvPr id="3" name="Tijdelijke aanduiding voor tekst 2"/>
          <p:cNvSpPr>
            <a:spLocks noGrp="1"/>
          </p:cNvSpPr>
          <p:nvPr>
            <p:ph type="body" idx="1"/>
          </p:nvPr>
        </p:nvSpPr>
        <p:spPr>
          <a:xfrm>
            <a:off x="722313" y="1419622"/>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70868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67544" y="573529"/>
            <a:ext cx="3826768"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4008" y="573529"/>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8255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67544" y="411510"/>
            <a:ext cx="4040188" cy="6958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67544" y="1113588"/>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4009" y="411510"/>
            <a:ext cx="4041775" cy="69584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4009" y="1113588"/>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62647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9552" y="555526"/>
            <a:ext cx="8064896" cy="1152128"/>
          </a:xfrm>
        </p:spPr>
        <p:txBody>
          <a:bodyPr/>
          <a:lstStyle/>
          <a:p>
            <a:r>
              <a:rPr lang="nl-NL"/>
              <a:t>Klik om stijl te bewerken</a:t>
            </a:r>
            <a:endParaRPr lang="nl-NL" dirty="0"/>
          </a:p>
        </p:txBody>
      </p:sp>
    </p:spTree>
    <p:extLst>
      <p:ext uri="{BB962C8B-B14F-4D97-AF65-F5344CB8AC3E}">
        <p14:creationId xmlns:p14="http://schemas.microsoft.com/office/powerpoint/2010/main" val="383984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90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extLst>
      <p:ext uri="{BB962C8B-B14F-4D97-AF65-F5344CB8AC3E}">
        <p14:creationId xmlns:p14="http://schemas.microsoft.com/office/powerpoint/2010/main" val="321857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63688" y="3219822"/>
            <a:ext cx="5544616" cy="425054"/>
          </a:xfrm>
        </p:spPr>
        <p:txBody>
          <a:bodyPr anchor="b"/>
          <a:lstStyle>
            <a:lvl1pPr algn="l">
              <a:defRPr sz="2000" b="1"/>
            </a:lvl1pPr>
          </a:lstStyle>
          <a:p>
            <a:r>
              <a:rPr lang="nl-NL"/>
              <a:t>Klik om stijl te bewerken</a:t>
            </a:r>
            <a:endParaRPr lang="nl-NL" dirty="0"/>
          </a:p>
        </p:txBody>
      </p:sp>
      <p:sp>
        <p:nvSpPr>
          <p:cNvPr id="3" name="Tijdelijke aanduiding voor afbeelding 2"/>
          <p:cNvSpPr>
            <a:spLocks noGrp="1"/>
          </p:cNvSpPr>
          <p:nvPr>
            <p:ph type="pic" idx="1"/>
          </p:nvPr>
        </p:nvSpPr>
        <p:spPr>
          <a:xfrm>
            <a:off x="1792288" y="333567"/>
            <a:ext cx="5486400" cy="28142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3723878"/>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extLst>
      <p:ext uri="{BB962C8B-B14F-4D97-AF65-F5344CB8AC3E}">
        <p14:creationId xmlns:p14="http://schemas.microsoft.com/office/powerpoint/2010/main" val="39450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7544" y="2499742"/>
            <a:ext cx="6408712" cy="1188132"/>
          </a:xfrm>
          <a:prstGeom prst="rect">
            <a:avLst/>
          </a:prstGeom>
        </p:spPr>
        <p:txBody>
          <a:bodyPr vert="horz" lIns="91440" tIns="45720" rIns="91440" bIns="45720" rtlCol="0" anchor="ctr">
            <a:normAutofit/>
          </a:bodyPr>
          <a:lstStyle/>
          <a:p>
            <a:r>
              <a:rPr lang="nl-NL" dirty="0"/>
              <a:t>Klik om de stijl te bewerken</a:t>
            </a:r>
          </a:p>
        </p:txBody>
      </p:sp>
    </p:spTree>
    <p:extLst>
      <p:ext uri="{BB962C8B-B14F-4D97-AF65-F5344CB8AC3E}">
        <p14:creationId xmlns:p14="http://schemas.microsoft.com/office/powerpoint/2010/main" val="410946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about:blank" TargetMode="External"/><Relationship Id="rId5" Type="http://schemas.openxmlformats.org/officeDocument/2006/relationships/image" Target="../media/image7.jpe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vert="horz" lIns="69056" tIns="34529" rIns="69056" bIns="34529" rtlCol="0" anchor="b" anchorCtr="0">
            <a:normAutofit fontScale="90000"/>
          </a:bodyPr>
          <a:lstStyle/>
          <a:p>
            <a:pPr eaLnBrk="1" hangingPunct="1">
              <a:defRPr/>
            </a:pPr>
            <a:r>
              <a:rPr lang="nl-NL" dirty="0"/>
              <a:t> </a:t>
            </a:r>
            <a:br>
              <a:rPr lang="nl-NL" dirty="0"/>
            </a:br>
            <a:br>
              <a:rPr lang="nl-NL" dirty="0"/>
            </a:br>
            <a:br>
              <a:rPr lang="nl-NL" dirty="0"/>
            </a:br>
            <a:br>
              <a:rPr lang="nl-NL" dirty="0"/>
            </a:br>
            <a:r>
              <a:rPr lang="nl-NL" dirty="0"/>
              <a:t> </a:t>
            </a:r>
            <a:br>
              <a:rPr lang="nl-NL" dirty="0"/>
            </a:br>
            <a:br>
              <a:rPr lang="nl-NL" dirty="0"/>
            </a:br>
            <a:br>
              <a:rPr lang="nl-NL" dirty="0"/>
            </a:br>
            <a:br>
              <a:rPr lang="nl-NL" dirty="0"/>
            </a:br>
            <a:br>
              <a:rPr lang="nl-NL" sz="1350" dirty="0"/>
            </a:br>
            <a:br>
              <a:rPr lang="nl-NL" sz="1350" dirty="0"/>
            </a:br>
            <a:endParaRPr lang="nl-NL" sz="900" dirty="0"/>
          </a:p>
        </p:txBody>
      </p:sp>
      <p:sp>
        <p:nvSpPr>
          <p:cNvPr id="2" name="Ondertitel 1"/>
          <p:cNvSpPr>
            <a:spLocks noGrp="1"/>
          </p:cNvSpPr>
          <p:nvPr>
            <p:ph type="subTitle" idx="1"/>
          </p:nvPr>
        </p:nvSpPr>
        <p:spPr>
          <a:xfrm>
            <a:off x="179512" y="195486"/>
            <a:ext cx="7272808" cy="1008112"/>
          </a:xfrm>
        </p:spPr>
        <p:txBody>
          <a:bodyPr/>
          <a:lstStyle/>
          <a:p>
            <a:r>
              <a:rPr lang="nl-NL" sz="3600" dirty="0">
                <a:solidFill>
                  <a:srgbClr val="7030A0"/>
                </a:solidFill>
              </a:rPr>
              <a:t>Prikkels en Overprikkeling</a:t>
            </a:r>
          </a:p>
          <a:p>
            <a:r>
              <a:rPr lang="nl-NL" sz="3600" dirty="0">
                <a:solidFill>
                  <a:srgbClr val="7030A0"/>
                </a:solidFill>
              </a:rPr>
              <a:t>24-06-2024</a:t>
            </a:r>
          </a:p>
        </p:txBody>
      </p:sp>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2139702"/>
            <a:ext cx="2016224" cy="146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Tekstvak 1"/>
          <p:cNvSpPr txBox="1">
            <a:spLocks noChangeArrowheads="1"/>
          </p:cNvSpPr>
          <p:nvPr/>
        </p:nvSpPr>
        <p:spPr bwMode="auto">
          <a:xfrm>
            <a:off x="-36512" y="4797973"/>
            <a:ext cx="7953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nl-NL" altLang="nl-NL" sz="1200" dirty="0"/>
              <a:t>Mario Pietersma – ketencoördinator Leeuwarden en coördinator Breinlijnteam Friesland en NOP/Urk </a:t>
            </a:r>
          </a:p>
        </p:txBody>
      </p:sp>
      <p:pic>
        <p:nvPicPr>
          <p:cNvPr id="6" name="Afbeelding 5"/>
          <p:cNvPicPr>
            <a:picLocks noChangeAspect="1"/>
          </p:cNvPicPr>
          <p:nvPr/>
        </p:nvPicPr>
        <p:blipFill rotWithShape="1">
          <a:blip r:embed="rId4"/>
          <a:srcRect l="7559" t="7879" r="9293" b="7556"/>
          <a:stretch/>
        </p:blipFill>
        <p:spPr>
          <a:xfrm>
            <a:off x="4716016" y="2269462"/>
            <a:ext cx="1656184" cy="1204496"/>
          </a:xfrm>
          <a:prstGeom prst="rect">
            <a:avLst/>
          </a:prstGeom>
        </p:spPr>
      </p:pic>
    </p:spTree>
    <p:extLst>
      <p:ext uri="{BB962C8B-B14F-4D97-AF65-F5344CB8AC3E}">
        <p14:creationId xmlns:p14="http://schemas.microsoft.com/office/powerpoint/2010/main" val="41883890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En toch ook overprikkeld</a:t>
            </a:r>
          </a:p>
        </p:txBody>
      </p:sp>
      <p:sp>
        <p:nvSpPr>
          <p:cNvPr id="3" name="Tijdelijke aanduiding voor inhoud 2"/>
          <p:cNvSpPr>
            <a:spLocks noGrp="1"/>
          </p:cNvSpPr>
          <p:nvPr>
            <p:ph idx="1"/>
          </p:nvPr>
        </p:nvSpPr>
        <p:spPr/>
        <p:txBody>
          <a:bodyPr/>
          <a:lstStyle/>
          <a:p>
            <a:pPr marL="0" indent="0">
              <a:buNone/>
            </a:pPr>
            <a:r>
              <a:rPr lang="nl-NL" sz="1800" dirty="0">
                <a:latin typeface="Verdana" panose="020B0604030504040204" pitchFamily="34" charset="0"/>
                <a:ea typeface="Verdana" panose="020B0604030504040204" pitchFamily="34" charset="0"/>
                <a:cs typeface="Verdana" panose="020B0604030504040204" pitchFamily="34" charset="0"/>
              </a:rPr>
              <a:t>Slecht werkende filter waardoor meer prikkels binnen komen</a:t>
            </a:r>
          </a:p>
          <a:p>
            <a:pPr lvl="1"/>
            <a:r>
              <a:rPr lang="nl-NL" sz="1800" dirty="0">
                <a:latin typeface="Verdana" panose="020B0604030504040204" pitchFamily="34" charset="0"/>
                <a:ea typeface="Verdana" panose="020B0604030504040204" pitchFamily="34" charset="0"/>
                <a:cs typeface="Verdana" panose="020B0604030504040204" pitchFamily="34" charset="0"/>
              </a:rPr>
              <a:t>Snel afgeleid zijn tijdens een activiteit</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nl-NL" sz="1800" dirty="0">
                <a:latin typeface="Verdana" panose="020B0604030504040204" pitchFamily="34" charset="0"/>
                <a:ea typeface="Verdana" panose="020B0604030504040204" pitchFamily="34" charset="0"/>
                <a:cs typeface="Verdana" panose="020B0604030504040204" pitchFamily="34" charset="0"/>
              </a:rPr>
              <a:t>Vergeten wat je net hebt gehoord of waar je spullen hebt neergelegd</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nl-NL" sz="1800" dirty="0">
                <a:latin typeface="Verdana" panose="020B0604030504040204" pitchFamily="34" charset="0"/>
                <a:ea typeface="Verdana" panose="020B0604030504040204" pitchFamily="34" charset="0"/>
                <a:cs typeface="Verdana" panose="020B0604030504040204" pitchFamily="34" charset="0"/>
              </a:rPr>
              <a:t>Last van harde geluiden en fel licht</a:t>
            </a:r>
          </a:p>
          <a:p>
            <a:pPr lvl="1"/>
            <a:r>
              <a:rPr lang="nl-NL" sz="1800" dirty="0">
                <a:latin typeface="Verdana" panose="020B0604030504040204" pitchFamily="34" charset="0"/>
                <a:ea typeface="Verdana" panose="020B0604030504040204" pitchFamily="34" charset="0"/>
                <a:cs typeface="Verdana" panose="020B0604030504040204" pitchFamily="34" charset="0"/>
              </a:rPr>
              <a:t>Sneller “gevaar” voelen </a:t>
            </a:r>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nl-NL" sz="1800" dirty="0"/>
          </a:p>
          <a:p>
            <a:pPr marL="0" indent="0">
              <a:buNone/>
            </a:pPr>
            <a:endParaRPr lang="nl-NL" sz="1800" dirty="0"/>
          </a:p>
        </p:txBody>
      </p:sp>
    </p:spTree>
    <p:extLst>
      <p:ext uri="{BB962C8B-B14F-4D97-AF65-F5344CB8AC3E}">
        <p14:creationId xmlns:p14="http://schemas.microsoft.com/office/powerpoint/2010/main" val="13230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a:xfrm>
            <a:off x="323528" y="7917"/>
            <a:ext cx="8064896" cy="1152128"/>
          </a:xfrm>
        </p:spPr>
        <p:txBody>
          <a:bodyPr>
            <a:normAutofit fontScale="90000"/>
          </a:bodyPr>
          <a:lstStyle/>
          <a:p>
            <a:r>
              <a:rPr lang="nl-NL" b="0" dirty="0">
                <a:latin typeface="Verdana"/>
                <a:ea typeface="Verdana"/>
              </a:rPr>
              <a:t>Verminderde belastbaarheid</a:t>
            </a:r>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11560" y="1203598"/>
            <a:ext cx="7886700" cy="4114799"/>
          </a:xfrm>
        </p:spPr>
        <p:txBody>
          <a:bodyPr vert="horz" lIns="68580" tIns="34290" rIns="68580" bIns="34290" rtlCol="0" anchor="t">
            <a:normAutofit fontScale="77500" lnSpcReduction="20000"/>
          </a:bodyPr>
          <a:lstStyle/>
          <a:p>
            <a:r>
              <a:rPr lang="nl-NL" sz="2100" dirty="0">
                <a:latin typeface="Verdana"/>
                <a:ea typeface="Verdana"/>
              </a:rPr>
              <a:t>Sneller moe worden</a:t>
            </a:r>
          </a:p>
          <a:p>
            <a:r>
              <a:rPr lang="nl-NL" sz="2100" dirty="0">
                <a:latin typeface="Verdana"/>
                <a:ea typeface="Verdana"/>
              </a:rPr>
              <a:t>Energie accu laadt niet op</a:t>
            </a:r>
          </a:p>
          <a:p>
            <a:endParaRPr lang="nl-NL" sz="2100" dirty="0">
              <a:latin typeface="Verdana"/>
              <a:ea typeface="Verdana"/>
            </a:endParaRPr>
          </a:p>
          <a:p>
            <a:endParaRPr lang="nl-NL" sz="2100" dirty="0">
              <a:latin typeface="Verdana"/>
              <a:ea typeface="Verdana"/>
            </a:endParaRPr>
          </a:p>
          <a:p>
            <a:r>
              <a:rPr lang="nl-NL" sz="2100" dirty="0">
                <a:latin typeface="Verdana"/>
                <a:ea typeface="Verdana"/>
              </a:rPr>
              <a:t>Lichamelijke vermoeidheid</a:t>
            </a:r>
          </a:p>
          <a:p>
            <a:pPr lvl="1"/>
            <a:r>
              <a:rPr lang="nl-NL" sz="1700" dirty="0">
                <a:latin typeface="Verdana"/>
                <a:ea typeface="Verdana"/>
              </a:rPr>
              <a:t>bekend, tastbaar</a:t>
            </a:r>
            <a:endParaRPr lang="nl-NL" sz="1700" dirty="0"/>
          </a:p>
          <a:p>
            <a:r>
              <a:rPr lang="nl-NL" sz="2100" dirty="0">
                <a:latin typeface="Verdana"/>
                <a:ea typeface="Verdana"/>
              </a:rPr>
              <a:t>Mentale vermoeidheid </a:t>
            </a:r>
          </a:p>
          <a:p>
            <a:pPr lvl="1"/>
            <a:r>
              <a:rPr lang="nl-NL" sz="1700" dirty="0">
                <a:latin typeface="Verdana"/>
                <a:ea typeface="Verdana"/>
              </a:rPr>
              <a:t>nieuw, ongrijpbaar</a:t>
            </a:r>
          </a:p>
          <a:p>
            <a:endParaRPr lang="nl-NL" sz="2100" dirty="0">
              <a:latin typeface="Verdana"/>
              <a:ea typeface="Verdana"/>
            </a:endParaRPr>
          </a:p>
          <a:p>
            <a:pPr marL="0" indent="0">
              <a:buNone/>
            </a:pPr>
            <a:endParaRPr lang="nl-NL" sz="2100" dirty="0">
              <a:latin typeface="Verdana"/>
              <a:ea typeface="Verdana"/>
            </a:endParaRPr>
          </a:p>
          <a:p>
            <a:pPr marL="0" indent="0">
              <a:buNone/>
            </a:pPr>
            <a:endParaRPr lang="nl-NL" sz="2100" dirty="0">
              <a:latin typeface="Verdana"/>
              <a:ea typeface="Verdana"/>
            </a:endParaRPr>
          </a:p>
          <a:p>
            <a:endParaRPr lang="nl-NL" sz="2100" dirty="0">
              <a:latin typeface="Verdana"/>
              <a:ea typeface="Verdana"/>
            </a:endParaRPr>
          </a:p>
          <a:p>
            <a:endParaRPr lang="nl-NL" sz="2100" dirty="0">
              <a:latin typeface="Verdana"/>
              <a:ea typeface="Verdana"/>
            </a:endParaRPr>
          </a:p>
          <a:p>
            <a:endParaRPr lang="nl-NL" sz="2100" dirty="0">
              <a:latin typeface="Verdana"/>
              <a:ea typeface="Verdana"/>
            </a:endParaRPr>
          </a:p>
          <a:p>
            <a:endParaRPr lang="nl-NL" sz="2100" dirty="0">
              <a:latin typeface="Verdana"/>
              <a:ea typeface="Verdana"/>
            </a:endParaRPr>
          </a:p>
          <a:p>
            <a:r>
              <a:rPr lang="nl-NL" sz="2100" i="1" dirty="0">
                <a:latin typeface="Verdana"/>
                <a:ea typeface="Verdana"/>
              </a:rPr>
              <a:t>Wat merk jij als de vermoeidheid toeneemt?</a:t>
            </a:r>
            <a:endParaRPr lang="nl-NL" sz="2100" dirty="0"/>
          </a:p>
        </p:txBody>
      </p:sp>
      <p:pic>
        <p:nvPicPr>
          <p:cNvPr id="5" name="Afbeelding 4">
            <a:extLst>
              <a:ext uri="{FF2B5EF4-FFF2-40B4-BE49-F238E27FC236}">
                <a16:creationId xmlns:a16="http://schemas.microsoft.com/office/drawing/2014/main" id="{E3F4C785-1E42-6558-1299-848982147312}"/>
              </a:ext>
            </a:extLst>
          </p:cNvPr>
          <p:cNvPicPr>
            <a:picLocks noChangeAspect="1"/>
          </p:cNvPicPr>
          <p:nvPr/>
        </p:nvPicPr>
        <p:blipFill>
          <a:blip r:embed="rId3"/>
          <a:stretch>
            <a:fillRect/>
          </a:stretch>
        </p:blipFill>
        <p:spPr>
          <a:xfrm>
            <a:off x="5652120" y="1276756"/>
            <a:ext cx="713294" cy="2661135"/>
          </a:xfrm>
          <a:prstGeom prst="rect">
            <a:avLst/>
          </a:prstGeom>
        </p:spPr>
      </p:pic>
      <p:pic>
        <p:nvPicPr>
          <p:cNvPr id="6" name="Afbeelding 5">
            <a:extLst>
              <a:ext uri="{FF2B5EF4-FFF2-40B4-BE49-F238E27FC236}">
                <a16:creationId xmlns:a16="http://schemas.microsoft.com/office/drawing/2014/main" id="{1299C105-E68B-9C2D-EE76-C2A69D1C521B}"/>
              </a:ext>
            </a:extLst>
          </p:cNvPr>
          <p:cNvPicPr>
            <a:picLocks noChangeAspect="1"/>
          </p:cNvPicPr>
          <p:nvPr/>
        </p:nvPicPr>
        <p:blipFill>
          <a:blip r:embed="rId4"/>
          <a:stretch>
            <a:fillRect/>
          </a:stretch>
        </p:blipFill>
        <p:spPr>
          <a:xfrm>
            <a:off x="6588224" y="1240176"/>
            <a:ext cx="681287" cy="2734293"/>
          </a:xfrm>
          <a:prstGeom prst="rect">
            <a:avLst/>
          </a:prstGeom>
        </p:spPr>
      </p:pic>
    </p:spTree>
    <p:extLst>
      <p:ext uri="{BB962C8B-B14F-4D97-AF65-F5344CB8AC3E}">
        <p14:creationId xmlns:p14="http://schemas.microsoft.com/office/powerpoint/2010/main" val="4254786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5486"/>
            <a:ext cx="8064896" cy="864096"/>
          </a:xfrm>
        </p:spPr>
        <p:txBody>
          <a:bodyPr>
            <a:normAutofit/>
          </a:bodyPr>
          <a:lstStyle/>
          <a:p>
            <a:r>
              <a:rPr lang="nl-NL" sz="4000" dirty="0"/>
              <a:t>Maar wat te doen? </a:t>
            </a:r>
          </a:p>
        </p:txBody>
      </p:sp>
      <p:sp>
        <p:nvSpPr>
          <p:cNvPr id="3" name="Tijdelijke aanduiding voor inhoud 2"/>
          <p:cNvSpPr>
            <a:spLocks noGrp="1"/>
          </p:cNvSpPr>
          <p:nvPr>
            <p:ph idx="1"/>
          </p:nvPr>
        </p:nvSpPr>
        <p:spPr>
          <a:xfrm>
            <a:off x="467544" y="1059582"/>
            <a:ext cx="8064896" cy="2916324"/>
          </a:xfrm>
        </p:spPr>
        <p:txBody>
          <a:bodyPr/>
          <a:lstStyle/>
          <a:p>
            <a:pPr marL="0" indent="0">
              <a:buNone/>
            </a:pPr>
            <a:r>
              <a:rPr lang="nl-NL" sz="1800" dirty="0"/>
              <a:t>Afhankelijk van de situatie</a:t>
            </a:r>
          </a:p>
          <a:p>
            <a:r>
              <a:rPr lang="nl-NL" sz="1800" dirty="0"/>
              <a:t>Onderzoek</a:t>
            </a:r>
          </a:p>
          <a:p>
            <a:pPr lvl="1"/>
            <a:r>
              <a:rPr lang="nl-NL" sz="1600" dirty="0"/>
              <a:t>Neuro-optometrist of Gespecialiseerd audioloog</a:t>
            </a:r>
          </a:p>
          <a:p>
            <a:pPr lvl="1"/>
            <a:r>
              <a:rPr lang="nl-NL" sz="1600" dirty="0"/>
              <a:t>….</a:t>
            </a:r>
          </a:p>
          <a:p>
            <a:r>
              <a:rPr lang="nl-NL" sz="1800" dirty="0"/>
              <a:t>Behandeling</a:t>
            </a:r>
          </a:p>
          <a:p>
            <a:pPr lvl="1"/>
            <a:r>
              <a:rPr lang="nl-NL" sz="1600" dirty="0"/>
              <a:t>Ergotherapie of Gedragstherapeut</a:t>
            </a:r>
          </a:p>
          <a:p>
            <a:pPr lvl="1"/>
            <a:r>
              <a:rPr lang="nl-NL" sz="1600" dirty="0" err="1"/>
              <a:t>Hersenz</a:t>
            </a:r>
            <a:endParaRPr lang="nl-NL" sz="1600" dirty="0"/>
          </a:p>
          <a:p>
            <a:pPr lvl="1"/>
            <a:r>
              <a:rPr lang="nl-NL" sz="1600" dirty="0"/>
              <a:t>…</a:t>
            </a:r>
          </a:p>
          <a:p>
            <a:r>
              <a:rPr lang="nl-NL" sz="1800" dirty="0"/>
              <a:t>Begeleiding </a:t>
            </a:r>
          </a:p>
          <a:p>
            <a:pPr lvl="1"/>
            <a:r>
              <a:rPr lang="nl-NL" sz="1600" dirty="0"/>
              <a:t>NAH coach of Wijkverpleegkundige</a:t>
            </a:r>
          </a:p>
          <a:p>
            <a:pPr lvl="1"/>
            <a:r>
              <a:rPr lang="nl-NL" sz="1600" dirty="0"/>
              <a:t>Casemanager </a:t>
            </a:r>
          </a:p>
          <a:p>
            <a:pPr lvl="1"/>
            <a:r>
              <a:rPr lang="nl-NL" sz="1600" dirty="0"/>
              <a:t>….</a:t>
            </a:r>
          </a:p>
        </p:txBody>
      </p:sp>
    </p:spTree>
    <p:extLst>
      <p:ext uri="{BB962C8B-B14F-4D97-AF65-F5344CB8AC3E}">
        <p14:creationId xmlns:p14="http://schemas.microsoft.com/office/powerpoint/2010/main" val="156189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En actueel</a:t>
            </a:r>
          </a:p>
        </p:txBody>
      </p:sp>
      <p:sp>
        <p:nvSpPr>
          <p:cNvPr id="3" name="Tijdelijke aanduiding voor inhoud 2"/>
          <p:cNvSpPr>
            <a:spLocks noGrp="1"/>
          </p:cNvSpPr>
          <p:nvPr>
            <p:ph idx="1"/>
          </p:nvPr>
        </p:nvSpPr>
        <p:spPr/>
        <p:txBody>
          <a:bodyPr/>
          <a:lstStyle/>
          <a:p>
            <a:r>
              <a:rPr lang="nl-NL" dirty="0">
                <a:hlinkClick r:id="rId2"/>
              </a:rPr>
              <a:t>Prikkelplan – Hersenstichting</a:t>
            </a:r>
            <a:endParaRPr lang="nl-NL" dirty="0"/>
          </a:p>
          <a:p>
            <a:pPr marL="0" indent="0">
              <a:buNone/>
            </a:pPr>
            <a:endParaRPr lang="nl-NL" dirty="0"/>
          </a:p>
          <a:p>
            <a:pPr marL="0" indent="0">
              <a:buNone/>
            </a:pPr>
            <a:r>
              <a:rPr lang="nl-NL" dirty="0"/>
              <a:t>https://www.hersenstichting.nl/prikkelplan/</a:t>
            </a:r>
          </a:p>
        </p:txBody>
      </p:sp>
    </p:spTree>
    <p:extLst>
      <p:ext uri="{BB962C8B-B14F-4D97-AF65-F5344CB8AC3E}">
        <p14:creationId xmlns:p14="http://schemas.microsoft.com/office/powerpoint/2010/main" val="332602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D3D06-AB1C-CACC-6AE6-865F49320154}"/>
              </a:ext>
            </a:extLst>
          </p:cNvPr>
          <p:cNvSpPr>
            <a:spLocks noGrp="1"/>
          </p:cNvSpPr>
          <p:nvPr>
            <p:ph type="title"/>
          </p:nvPr>
        </p:nvSpPr>
        <p:spPr/>
        <p:txBody>
          <a:bodyPr>
            <a:normAutofit/>
          </a:bodyPr>
          <a:lstStyle/>
          <a:p>
            <a:r>
              <a:rPr lang="nl-NL" sz="4000" b="0" dirty="0">
                <a:latin typeface="Verdana"/>
                <a:ea typeface="Verdana"/>
              </a:rPr>
              <a:t>Hoe ga je ermee om?</a:t>
            </a:r>
          </a:p>
        </p:txBody>
      </p:sp>
      <p:sp>
        <p:nvSpPr>
          <p:cNvPr id="3" name="Tijdelijke aanduiding voor inhoud 2">
            <a:extLst>
              <a:ext uri="{FF2B5EF4-FFF2-40B4-BE49-F238E27FC236}">
                <a16:creationId xmlns:a16="http://schemas.microsoft.com/office/drawing/2014/main" id="{BF31DF2F-AE12-95C3-0A1C-A67E9A45D10B}"/>
              </a:ext>
            </a:extLst>
          </p:cNvPr>
          <p:cNvSpPr>
            <a:spLocks noGrp="1"/>
          </p:cNvSpPr>
          <p:nvPr>
            <p:ph idx="1"/>
          </p:nvPr>
        </p:nvSpPr>
        <p:spPr/>
        <p:txBody>
          <a:bodyPr vert="horz" lIns="68580" tIns="34290" rIns="68580" bIns="34290" rtlCol="0" anchor="t">
            <a:normAutofit/>
          </a:bodyPr>
          <a:lstStyle/>
          <a:p>
            <a:r>
              <a:rPr lang="nl-NL" sz="1800" dirty="0">
                <a:latin typeface="Verdana"/>
                <a:ea typeface="Verdana"/>
              </a:rPr>
              <a:t>Belastbaarheid in balans </a:t>
            </a:r>
            <a:endParaRPr lang="nl-NL" sz="1500" dirty="0"/>
          </a:p>
          <a:p>
            <a:r>
              <a:rPr lang="nl-NL" sz="1800" dirty="0">
                <a:latin typeface="Verdana"/>
                <a:ea typeface="Verdana"/>
              </a:rPr>
              <a:t>Energie accu opladen</a:t>
            </a:r>
            <a:endParaRPr lang="en-US" sz="1800" dirty="0">
              <a:latin typeface="Verdana"/>
              <a:ea typeface="Verdana"/>
            </a:endParaRPr>
          </a:p>
          <a:p>
            <a:r>
              <a:rPr lang="nl-NL" sz="1800" dirty="0">
                <a:latin typeface="Verdana"/>
                <a:ea typeface="Verdana"/>
              </a:rPr>
              <a:t>Soorten activiteiten</a:t>
            </a:r>
            <a:endParaRPr lang="en-US" sz="1800" dirty="0">
              <a:latin typeface="Verdana"/>
              <a:ea typeface="Verdana"/>
            </a:endParaRPr>
          </a:p>
          <a:p>
            <a:pPr lvl="1"/>
            <a:r>
              <a:rPr lang="nl-NL" sz="1350" dirty="0">
                <a:latin typeface="Verdana"/>
                <a:ea typeface="Verdana"/>
              </a:rPr>
              <a:t>Lichamelijke, mentale inspanning, ontspanning, rust</a:t>
            </a:r>
            <a:endParaRPr lang="en-US" sz="1350" dirty="0">
              <a:latin typeface="Verdana"/>
              <a:ea typeface="Verdana"/>
            </a:endParaRPr>
          </a:p>
          <a:p>
            <a:r>
              <a:rPr lang="nl-NL" sz="1800" dirty="0">
                <a:latin typeface="Verdana"/>
                <a:ea typeface="Verdana"/>
              </a:rPr>
              <a:t>Activiteiten afwisselen en variëren</a:t>
            </a:r>
            <a:endParaRPr lang="en-US" sz="1800" dirty="0">
              <a:latin typeface="Verdana"/>
              <a:ea typeface="Verdana"/>
            </a:endParaRPr>
          </a:p>
          <a:p>
            <a:pPr lvl="1"/>
            <a:r>
              <a:rPr lang="nl-NL" sz="1200" dirty="0">
                <a:latin typeface="Verdana"/>
                <a:ea typeface="Verdana"/>
              </a:rPr>
              <a:t> </a:t>
            </a:r>
            <a:r>
              <a:rPr lang="nl-NL" sz="1350" dirty="0">
                <a:latin typeface="Verdana"/>
                <a:ea typeface="Verdana"/>
              </a:rPr>
              <a:t>over dag en week</a:t>
            </a:r>
            <a:endParaRPr lang="en-US" sz="1350" dirty="0">
              <a:latin typeface="Verdana"/>
              <a:ea typeface="Verdana"/>
            </a:endParaRPr>
          </a:p>
          <a:p>
            <a:pPr lvl="1"/>
            <a:endParaRPr lang="en-US" sz="1200" i="1" dirty="0">
              <a:latin typeface="Verdana"/>
              <a:ea typeface="Verdana"/>
            </a:endParaRPr>
          </a:p>
        </p:txBody>
      </p:sp>
    </p:spTree>
    <p:extLst>
      <p:ext uri="{BB962C8B-B14F-4D97-AF65-F5344CB8AC3E}">
        <p14:creationId xmlns:p14="http://schemas.microsoft.com/office/powerpoint/2010/main" val="25161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D3D06-AB1C-CACC-6AE6-865F49320154}"/>
              </a:ext>
            </a:extLst>
          </p:cNvPr>
          <p:cNvSpPr>
            <a:spLocks noGrp="1"/>
          </p:cNvSpPr>
          <p:nvPr>
            <p:ph type="title"/>
          </p:nvPr>
        </p:nvSpPr>
        <p:spPr/>
        <p:txBody>
          <a:bodyPr>
            <a:normAutofit/>
          </a:bodyPr>
          <a:lstStyle/>
          <a:p>
            <a:r>
              <a:rPr lang="nl-NL" sz="4000" b="0" dirty="0">
                <a:latin typeface="Verdana"/>
                <a:ea typeface="Verdana"/>
              </a:rPr>
              <a:t>Hoe ga je ermee om?</a:t>
            </a:r>
          </a:p>
        </p:txBody>
      </p:sp>
      <p:sp>
        <p:nvSpPr>
          <p:cNvPr id="3" name="Tijdelijke aanduiding voor inhoud 2">
            <a:extLst>
              <a:ext uri="{FF2B5EF4-FFF2-40B4-BE49-F238E27FC236}">
                <a16:creationId xmlns:a16="http://schemas.microsoft.com/office/drawing/2014/main" id="{BF31DF2F-AE12-95C3-0A1C-A67E9A45D10B}"/>
              </a:ext>
            </a:extLst>
          </p:cNvPr>
          <p:cNvSpPr>
            <a:spLocks noGrp="1"/>
          </p:cNvSpPr>
          <p:nvPr>
            <p:ph idx="1"/>
          </p:nvPr>
        </p:nvSpPr>
        <p:spPr/>
        <p:txBody>
          <a:bodyPr vert="horz" lIns="68580" tIns="34290" rIns="68580" bIns="34290" rtlCol="0" anchor="t">
            <a:normAutofit/>
          </a:bodyPr>
          <a:lstStyle/>
          <a:p>
            <a:pPr marL="0" indent="0">
              <a:buNone/>
            </a:pPr>
            <a:r>
              <a:rPr lang="nl-NL" sz="1800" dirty="0">
                <a:latin typeface="Verdana"/>
                <a:ea typeface="Verdana"/>
              </a:rPr>
              <a:t>Hulpmiddelen </a:t>
            </a:r>
            <a:endParaRPr lang="en-US" sz="1800" dirty="0"/>
          </a:p>
          <a:p>
            <a:pPr lvl="1"/>
            <a:endParaRPr lang="nl-NL" sz="1500" dirty="0"/>
          </a:p>
          <a:p>
            <a:pPr lvl="1"/>
            <a:r>
              <a:rPr lang="nl-NL" sz="1500" dirty="0">
                <a:latin typeface="Verdana"/>
                <a:ea typeface="Verdana"/>
              </a:rPr>
              <a:t>Oordopjes, </a:t>
            </a:r>
            <a:r>
              <a:rPr lang="nl-NL" sz="1500" dirty="0" err="1">
                <a:latin typeface="Verdana"/>
                <a:ea typeface="Verdana"/>
              </a:rPr>
              <a:t>noise</a:t>
            </a:r>
            <a:r>
              <a:rPr lang="nl-NL" sz="1500" dirty="0">
                <a:latin typeface="Verdana"/>
                <a:ea typeface="Verdana"/>
              </a:rPr>
              <a:t> </a:t>
            </a:r>
            <a:r>
              <a:rPr lang="nl-NL" sz="1500" dirty="0" err="1">
                <a:latin typeface="Verdana"/>
                <a:ea typeface="Verdana"/>
              </a:rPr>
              <a:t>cancelling</a:t>
            </a:r>
            <a:r>
              <a:rPr lang="nl-NL" sz="1500" dirty="0">
                <a:latin typeface="Verdana"/>
                <a:ea typeface="Verdana"/>
              </a:rPr>
              <a:t>, “Witte ruis” op </a:t>
            </a:r>
            <a:r>
              <a:rPr lang="nl-NL" sz="1500" dirty="0" err="1">
                <a:latin typeface="Verdana"/>
                <a:ea typeface="Verdana"/>
              </a:rPr>
              <a:t>spotify</a:t>
            </a:r>
            <a:r>
              <a:rPr lang="nl-NL" sz="1500" dirty="0">
                <a:latin typeface="Verdana"/>
                <a:ea typeface="Verdana"/>
              </a:rPr>
              <a:t> </a:t>
            </a:r>
          </a:p>
          <a:p>
            <a:pPr lvl="1"/>
            <a:r>
              <a:rPr lang="nl-NL" sz="1500" dirty="0">
                <a:latin typeface="Verdana"/>
                <a:ea typeface="Verdana"/>
              </a:rPr>
              <a:t>Slaapmasker</a:t>
            </a:r>
          </a:p>
          <a:p>
            <a:pPr lvl="1"/>
            <a:r>
              <a:rPr lang="nl-NL" sz="1500" dirty="0">
                <a:latin typeface="Verdana"/>
                <a:ea typeface="Verdana"/>
              </a:rPr>
              <a:t>Lichten dimmen, zonnebril op</a:t>
            </a:r>
            <a:endParaRPr lang="nl-NL" sz="1500" dirty="0"/>
          </a:p>
          <a:p>
            <a:pPr lvl="1"/>
            <a:r>
              <a:rPr lang="nl-NL" sz="1500" dirty="0">
                <a:latin typeface="Verdana"/>
                <a:ea typeface="Verdana"/>
              </a:rPr>
              <a:t>Juiste plek in een ruimte (restaurant, theater, museum)</a:t>
            </a:r>
          </a:p>
          <a:p>
            <a:pPr lvl="1"/>
            <a:endParaRPr lang="nl-NL" sz="1500" dirty="0"/>
          </a:p>
          <a:p>
            <a:pPr lvl="1"/>
            <a:endParaRPr lang="en-US" sz="1200" i="1" dirty="0"/>
          </a:p>
          <a:p>
            <a:pPr lvl="1"/>
            <a:endParaRPr lang="en-US" sz="1200" i="1" dirty="0">
              <a:latin typeface="Verdana"/>
              <a:ea typeface="Verdana"/>
            </a:endParaRPr>
          </a:p>
        </p:txBody>
      </p:sp>
    </p:spTree>
    <p:extLst>
      <p:ext uri="{BB962C8B-B14F-4D97-AF65-F5344CB8AC3E}">
        <p14:creationId xmlns:p14="http://schemas.microsoft.com/office/powerpoint/2010/main" val="10432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7544" y="195486"/>
            <a:ext cx="8064896" cy="792088"/>
          </a:xfrm>
        </p:spPr>
        <p:txBody>
          <a:bodyPr/>
          <a:lstStyle/>
          <a:p>
            <a:pPr eaLnBrk="1" hangingPunct="1">
              <a:defRPr/>
            </a:pPr>
            <a:r>
              <a:rPr lang="nl-NL" sz="4000" dirty="0"/>
              <a:t>Bedankt</a:t>
            </a:r>
            <a:r>
              <a:rPr lang="nl-NL" dirty="0"/>
              <a:t> en …</a:t>
            </a:r>
          </a:p>
        </p:txBody>
      </p:sp>
      <p:pic>
        <p:nvPicPr>
          <p:cNvPr id="20483" name="Afbeelding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85328"/>
            <a:ext cx="2931791" cy="293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107504" y="4433260"/>
            <a:ext cx="6773978" cy="923330"/>
          </a:xfrm>
          <a:prstGeom prst="rect">
            <a:avLst/>
          </a:prstGeom>
        </p:spPr>
        <p:txBody>
          <a:bodyPr wrap="square">
            <a:spAutoFit/>
          </a:bodyPr>
          <a:lstStyle/>
          <a:p>
            <a:endParaRPr lang="nl-NL" dirty="0"/>
          </a:p>
          <a:p>
            <a:r>
              <a:rPr lang="nl-NL" dirty="0"/>
              <a:t>neem contact op met: https://www.breinlijn.nl/</a:t>
            </a:r>
          </a:p>
          <a:p>
            <a:r>
              <a:rPr lang="nl-NL" dirty="0"/>
              <a:t> </a:t>
            </a:r>
          </a:p>
        </p:txBody>
      </p:sp>
      <p:pic>
        <p:nvPicPr>
          <p:cNvPr id="5" name="Afbeelding 4"/>
          <p:cNvPicPr>
            <a:picLocks noChangeAspect="1"/>
          </p:cNvPicPr>
          <p:nvPr/>
        </p:nvPicPr>
        <p:blipFill rotWithShape="1">
          <a:blip r:embed="rId3"/>
          <a:srcRect l="7559" t="7879" r="9293" b="7556"/>
          <a:stretch/>
        </p:blipFill>
        <p:spPr>
          <a:xfrm>
            <a:off x="6084168" y="4458565"/>
            <a:ext cx="936104" cy="680802"/>
          </a:xfrm>
          <a:prstGeom prst="rect">
            <a:avLst/>
          </a:prstGeom>
        </p:spPr>
      </p:pic>
    </p:spTree>
    <p:extLst>
      <p:ext uri="{BB962C8B-B14F-4D97-AF65-F5344CB8AC3E}">
        <p14:creationId xmlns:p14="http://schemas.microsoft.com/office/powerpoint/2010/main" val="28312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p:txBody>
          <a:bodyPr/>
          <a:lstStyle/>
          <a:p>
            <a:r>
              <a:rPr lang="nl-NL" sz="4000" b="0" dirty="0">
                <a:latin typeface="Verdana"/>
                <a:ea typeface="Verdana"/>
              </a:rPr>
              <a:t>Achtereenvolgens</a:t>
            </a:r>
            <a:r>
              <a:rPr lang="nl-NL" b="0" dirty="0">
                <a:latin typeface="Verdana"/>
                <a:ea typeface="Verdana"/>
              </a:rPr>
              <a:t> </a:t>
            </a:r>
            <a:endParaRPr lang="nl-NL" dirty="0"/>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28650" y="1028701"/>
            <a:ext cx="7886700" cy="3604022"/>
          </a:xfrm>
        </p:spPr>
        <p:txBody>
          <a:bodyPr vert="horz" lIns="68580" tIns="34290" rIns="68580" bIns="34290" rtlCol="0" anchor="t">
            <a:normAutofit/>
          </a:bodyPr>
          <a:lstStyle/>
          <a:p>
            <a:endParaRPr lang="nl-NL" sz="1800" dirty="0">
              <a:latin typeface="Verdana"/>
              <a:ea typeface="Verdana"/>
            </a:endParaRPr>
          </a:p>
          <a:p>
            <a:r>
              <a:rPr lang="nl-NL" sz="1800" dirty="0"/>
              <a:t>Prikkels…</a:t>
            </a:r>
          </a:p>
          <a:p>
            <a:r>
              <a:rPr lang="nl-NL" sz="1800" dirty="0">
                <a:latin typeface="Verdana"/>
                <a:ea typeface="Verdana"/>
              </a:rPr>
              <a:t>Hoe komen prikkels binnen?</a:t>
            </a:r>
          </a:p>
          <a:p>
            <a:r>
              <a:rPr lang="nl-NL" sz="1800" dirty="0">
                <a:latin typeface="Verdana"/>
                <a:ea typeface="Verdana"/>
              </a:rPr>
              <a:t>Prikkelverwerking</a:t>
            </a:r>
          </a:p>
          <a:p>
            <a:r>
              <a:rPr lang="nl-NL" sz="1800" dirty="0">
                <a:latin typeface="Verdana"/>
                <a:ea typeface="Verdana"/>
              </a:rPr>
              <a:t>Verminderde mentale belastbaarheid</a:t>
            </a:r>
          </a:p>
          <a:p>
            <a:r>
              <a:rPr lang="nl-NL" sz="1800" dirty="0">
                <a:latin typeface="Verdana"/>
                <a:ea typeface="Verdana"/>
              </a:rPr>
              <a:t>Overprikkeling</a:t>
            </a:r>
          </a:p>
          <a:p>
            <a:r>
              <a:rPr lang="nl-NL" sz="1800" dirty="0">
                <a:latin typeface="Verdana"/>
                <a:ea typeface="Verdana"/>
              </a:rPr>
              <a:t>Hoe ga je ermee om?</a:t>
            </a:r>
          </a:p>
          <a:p>
            <a:pPr marL="0" indent="0">
              <a:buNone/>
            </a:pPr>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pPr marL="0" indent="0">
              <a:buNone/>
            </a:pPr>
            <a:endParaRPr lang="nl-NL" sz="1800" i="1"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p:txBody>
      </p:sp>
    </p:spTree>
    <p:extLst>
      <p:ext uri="{BB962C8B-B14F-4D97-AF65-F5344CB8AC3E}">
        <p14:creationId xmlns:p14="http://schemas.microsoft.com/office/powerpoint/2010/main" val="3718001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p:txBody>
          <a:bodyPr>
            <a:normAutofit fontScale="90000"/>
          </a:bodyPr>
          <a:lstStyle/>
          <a:p>
            <a:r>
              <a:rPr lang="nl-NL" b="0" dirty="0">
                <a:latin typeface="Verdana"/>
                <a:ea typeface="Verdana"/>
              </a:rPr>
              <a:t>Hoe komen prikkels binnen?</a:t>
            </a:r>
            <a:endParaRPr lang="nl-NL" dirty="0"/>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28650" y="1028701"/>
            <a:ext cx="7886700" cy="3604022"/>
          </a:xfrm>
        </p:spPr>
        <p:txBody>
          <a:bodyPr vert="horz" lIns="68580" tIns="34290" rIns="68580" bIns="34290" rtlCol="0" anchor="t">
            <a:normAutofit/>
          </a:bodyPr>
          <a:lstStyle/>
          <a:p>
            <a:endParaRPr lang="nl-NL" sz="1800" dirty="0">
              <a:latin typeface="Verdana"/>
              <a:ea typeface="Verdana"/>
            </a:endParaRPr>
          </a:p>
          <a:p>
            <a:r>
              <a:rPr lang="nl-NL" sz="1900" dirty="0">
                <a:latin typeface="Verdana"/>
                <a:ea typeface="Verdana"/>
              </a:rPr>
              <a:t>Zintuigen</a:t>
            </a:r>
            <a:endParaRPr lang="en-US" sz="1900" dirty="0">
              <a:latin typeface="Verdana"/>
              <a:ea typeface="Verdana"/>
            </a:endParaRPr>
          </a:p>
          <a:p>
            <a:endParaRPr lang="nl-NL" sz="1900" dirty="0">
              <a:latin typeface="Verdana"/>
              <a:ea typeface="Verdana"/>
            </a:endParaRPr>
          </a:p>
          <a:p>
            <a:pPr lvl="1"/>
            <a:r>
              <a:rPr lang="nl-NL" sz="1900" dirty="0">
                <a:latin typeface="Verdana"/>
                <a:ea typeface="Verdana"/>
              </a:rPr>
              <a:t>Ogen – zien</a:t>
            </a:r>
            <a:endParaRPr lang="en-US" sz="1900" dirty="0">
              <a:latin typeface="Verdana"/>
              <a:ea typeface="Verdana"/>
            </a:endParaRPr>
          </a:p>
          <a:p>
            <a:pPr lvl="1"/>
            <a:r>
              <a:rPr lang="nl-NL" sz="1900" dirty="0">
                <a:latin typeface="Verdana"/>
                <a:ea typeface="Verdana"/>
              </a:rPr>
              <a:t>Oren – horen</a:t>
            </a:r>
            <a:endParaRPr lang="en-US" sz="1900" dirty="0">
              <a:latin typeface="Verdana"/>
              <a:ea typeface="Verdana"/>
            </a:endParaRPr>
          </a:p>
          <a:p>
            <a:pPr lvl="1"/>
            <a:r>
              <a:rPr lang="nl-NL" sz="1900" dirty="0">
                <a:latin typeface="Verdana"/>
                <a:ea typeface="Verdana"/>
              </a:rPr>
              <a:t>Neus – ruiken</a:t>
            </a:r>
            <a:endParaRPr lang="en-US" sz="1900" dirty="0">
              <a:latin typeface="Verdana"/>
              <a:ea typeface="Verdana"/>
            </a:endParaRPr>
          </a:p>
          <a:p>
            <a:pPr lvl="1"/>
            <a:r>
              <a:rPr lang="nl-NL" sz="1900" dirty="0">
                <a:latin typeface="Verdana"/>
                <a:ea typeface="Verdana"/>
              </a:rPr>
              <a:t>Mond – proeven</a:t>
            </a:r>
            <a:endParaRPr lang="en-US" sz="1900" dirty="0">
              <a:latin typeface="Verdana"/>
              <a:ea typeface="Verdana"/>
            </a:endParaRPr>
          </a:p>
          <a:p>
            <a:pPr lvl="1"/>
            <a:r>
              <a:rPr lang="nl-NL" sz="1900" dirty="0">
                <a:latin typeface="Verdana"/>
                <a:ea typeface="Verdana"/>
              </a:rPr>
              <a:t>Huid  - voelen</a:t>
            </a:r>
            <a:endParaRPr lang="en-US" sz="1900" dirty="0">
              <a:latin typeface="Verdana"/>
              <a:ea typeface="Verdana"/>
            </a:endParaRPr>
          </a:p>
          <a:p>
            <a:endParaRPr lang="nl-NL" dirty="0">
              <a:latin typeface="Verdana"/>
              <a:ea typeface="Verdana"/>
            </a:endParaRPr>
          </a:p>
          <a:p>
            <a:endParaRPr lang="nl-NL" dirty="0">
              <a:latin typeface="Verdana"/>
              <a:ea typeface="Verdana"/>
            </a:endParaRPr>
          </a:p>
          <a:p>
            <a:pPr marL="0" indent="0">
              <a:buNone/>
            </a:pPr>
            <a:endParaRPr lang="nl-NL" i="1" dirty="0"/>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pPr marL="0" indent="0">
              <a:buNone/>
            </a:pPr>
            <a:endParaRPr lang="nl-NL" sz="1800" i="1"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p:txBody>
      </p:sp>
      <p:pic>
        <p:nvPicPr>
          <p:cNvPr id="4" name="Afbeelding 3" descr="Prikkels, Hanna Holwerda | Boek | 9789033834363 | Bruna">
            <a:extLst>
              <a:ext uri="{FF2B5EF4-FFF2-40B4-BE49-F238E27FC236}">
                <a16:creationId xmlns:a16="http://schemas.microsoft.com/office/drawing/2014/main" id="{80D52316-D22A-43B6-1D0F-B8B7A2ABEB25}"/>
              </a:ext>
            </a:extLst>
          </p:cNvPr>
          <p:cNvPicPr>
            <a:picLocks noChangeAspect="1"/>
          </p:cNvPicPr>
          <p:nvPr/>
        </p:nvPicPr>
        <p:blipFill>
          <a:blip r:embed="rId3"/>
          <a:stretch>
            <a:fillRect/>
          </a:stretch>
        </p:blipFill>
        <p:spPr>
          <a:xfrm>
            <a:off x="5651500" y="1401763"/>
            <a:ext cx="1828800" cy="1857375"/>
          </a:xfrm>
          <a:prstGeom prst="rect">
            <a:avLst/>
          </a:prstGeom>
        </p:spPr>
      </p:pic>
    </p:spTree>
    <p:extLst>
      <p:ext uri="{BB962C8B-B14F-4D97-AF65-F5344CB8AC3E}">
        <p14:creationId xmlns:p14="http://schemas.microsoft.com/office/powerpoint/2010/main" val="277015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a:xfrm>
            <a:off x="450454" y="101"/>
            <a:ext cx="8064896" cy="1152128"/>
          </a:xfrm>
        </p:spPr>
        <p:txBody>
          <a:bodyPr/>
          <a:lstStyle/>
          <a:p>
            <a:r>
              <a:rPr lang="nl-NL" sz="4000" b="0" dirty="0">
                <a:latin typeface="Verdana"/>
                <a:ea typeface="Verdana"/>
              </a:rPr>
              <a:t>Prikkelverwerking</a:t>
            </a:r>
            <a:endParaRPr lang="nl-NL" sz="4000" b="0" dirty="0"/>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28650" y="1028701"/>
            <a:ext cx="7886700" cy="4114799"/>
          </a:xfrm>
        </p:spPr>
        <p:txBody>
          <a:bodyPr vert="horz" lIns="68580" tIns="34290" rIns="68580" bIns="34290" rtlCol="0" anchor="t">
            <a:normAutofit fontScale="92500" lnSpcReduction="20000"/>
          </a:bodyPr>
          <a:lstStyle/>
          <a:p>
            <a:pPr marL="0" indent="0">
              <a:buNone/>
            </a:pPr>
            <a:r>
              <a:rPr lang="nl-NL" sz="1900" dirty="0">
                <a:latin typeface="Verdana"/>
                <a:ea typeface="Verdana"/>
              </a:rPr>
              <a:t>Prikkel </a:t>
            </a:r>
          </a:p>
          <a:p>
            <a:pPr marL="457200" lvl="1" indent="0">
              <a:buNone/>
            </a:pPr>
            <a:r>
              <a:rPr lang="nl-NL" sz="1900" dirty="0">
                <a:latin typeface="Verdana"/>
                <a:ea typeface="Verdana"/>
                <a:sym typeface="Wingdings" panose="05000000000000000000" pitchFamily="2" charset="2"/>
              </a:rPr>
              <a:t></a:t>
            </a:r>
            <a:r>
              <a:rPr lang="nl-NL" sz="1900" dirty="0">
                <a:latin typeface="Verdana"/>
                <a:ea typeface="Verdana"/>
              </a:rPr>
              <a:t> begrijpen </a:t>
            </a:r>
          </a:p>
          <a:p>
            <a:pPr marL="914400" lvl="2" indent="0">
              <a:buNone/>
            </a:pPr>
            <a:r>
              <a:rPr lang="nl-NL" sz="1900" dirty="0">
                <a:latin typeface="Verdana"/>
                <a:ea typeface="Verdana"/>
                <a:sym typeface="Wingdings" panose="05000000000000000000" pitchFamily="2" charset="2"/>
              </a:rPr>
              <a:t></a:t>
            </a:r>
            <a:r>
              <a:rPr lang="nl-NL" sz="1900" dirty="0">
                <a:latin typeface="Verdana"/>
                <a:ea typeface="Verdana"/>
              </a:rPr>
              <a:t> zoeken in het geheugen </a:t>
            </a:r>
          </a:p>
          <a:p>
            <a:pPr marL="1371600" lvl="3" indent="0">
              <a:buNone/>
            </a:pPr>
            <a:r>
              <a:rPr lang="nl-NL" sz="1900" dirty="0">
                <a:latin typeface="Verdana"/>
                <a:ea typeface="Verdana"/>
                <a:sym typeface="Wingdings" panose="05000000000000000000" pitchFamily="2" charset="2"/>
              </a:rPr>
              <a:t></a:t>
            </a:r>
            <a:r>
              <a:rPr lang="nl-NL" sz="1900" dirty="0">
                <a:latin typeface="Verdana"/>
                <a:ea typeface="Verdana"/>
              </a:rPr>
              <a:t> antwoord selecteren </a:t>
            </a:r>
          </a:p>
          <a:p>
            <a:pPr marL="1828800" lvl="4" indent="0">
              <a:buNone/>
            </a:pPr>
            <a:r>
              <a:rPr lang="nl-NL" sz="1900" dirty="0">
                <a:latin typeface="Verdana"/>
                <a:ea typeface="Verdana"/>
                <a:sym typeface="Wingdings" panose="05000000000000000000" pitchFamily="2" charset="2"/>
              </a:rPr>
              <a:t></a:t>
            </a:r>
            <a:r>
              <a:rPr lang="nl-NL" sz="1900" dirty="0">
                <a:latin typeface="Verdana"/>
                <a:ea typeface="Verdana"/>
              </a:rPr>
              <a:t> gedrag voorbereiden </a:t>
            </a:r>
          </a:p>
          <a:p>
            <a:pPr marL="2286000" lvl="5" indent="0">
              <a:buNone/>
            </a:pPr>
            <a:r>
              <a:rPr lang="nl-NL" sz="1900" dirty="0">
                <a:latin typeface="Verdana"/>
                <a:ea typeface="Verdana"/>
                <a:sym typeface="Wingdings" panose="05000000000000000000" pitchFamily="2" charset="2"/>
              </a:rPr>
              <a:t> </a:t>
            </a:r>
            <a:r>
              <a:rPr lang="nl-NL" sz="1900" dirty="0">
                <a:latin typeface="Verdana"/>
                <a:ea typeface="Verdana"/>
              </a:rPr>
              <a:t>reactie</a:t>
            </a:r>
          </a:p>
          <a:p>
            <a:pPr marL="0" indent="0">
              <a:buNone/>
            </a:pPr>
            <a:endParaRPr lang="nl-NL" sz="2200" dirty="0">
              <a:latin typeface="Verdana"/>
              <a:ea typeface="Verdana"/>
            </a:endParaRPr>
          </a:p>
          <a:p>
            <a:pPr marL="0" indent="0">
              <a:buNone/>
            </a:pPr>
            <a:r>
              <a:rPr lang="nl-NL" sz="1900" dirty="0">
                <a:latin typeface="Verdana"/>
                <a:ea typeface="Verdana"/>
              </a:rPr>
              <a:t>Input – verwerking - output</a:t>
            </a:r>
          </a:p>
          <a:p>
            <a:pPr lvl="1"/>
            <a:r>
              <a:rPr lang="nl-NL" sz="1400" dirty="0">
                <a:latin typeface="Verdana"/>
                <a:ea typeface="Verdana"/>
              </a:rPr>
              <a:t>Input: je ziet een trein aankomen</a:t>
            </a:r>
            <a:endParaRPr lang="en-US" sz="1400" dirty="0">
              <a:latin typeface="Verdana"/>
              <a:ea typeface="Verdana"/>
            </a:endParaRPr>
          </a:p>
          <a:p>
            <a:pPr lvl="1"/>
            <a:r>
              <a:rPr lang="nl-NL" sz="1400" dirty="0">
                <a:latin typeface="Verdana"/>
                <a:ea typeface="Verdana"/>
              </a:rPr>
              <a:t>Verwerking: je wil de trein halen</a:t>
            </a:r>
            <a:endParaRPr lang="en-US" sz="1400" dirty="0">
              <a:latin typeface="Verdana"/>
              <a:ea typeface="Verdana"/>
            </a:endParaRPr>
          </a:p>
          <a:p>
            <a:pPr lvl="1"/>
            <a:r>
              <a:rPr lang="nl-NL" sz="1400" dirty="0">
                <a:latin typeface="Verdana"/>
                <a:ea typeface="Verdana"/>
              </a:rPr>
              <a:t>Output: je rent naar de trein</a:t>
            </a:r>
            <a:endParaRPr lang="nl-NL" dirty="0">
              <a:latin typeface="Verdana"/>
              <a:ea typeface="Verdana"/>
            </a:endParaRPr>
          </a:p>
          <a:p>
            <a:endParaRPr lang="nl-NL" sz="2200" dirty="0">
              <a:latin typeface="Verdana"/>
              <a:ea typeface="Verdana"/>
            </a:endParaRPr>
          </a:p>
          <a:p>
            <a:endParaRPr lang="nl-NL" sz="2200" dirty="0">
              <a:latin typeface="Verdana"/>
              <a:ea typeface="Verdana"/>
            </a:endParaRPr>
          </a:p>
          <a:p>
            <a:endParaRPr lang="nl-NL" sz="2200" dirty="0">
              <a:latin typeface="Verdana"/>
              <a:ea typeface="Verdana"/>
            </a:endParaRPr>
          </a:p>
          <a:p>
            <a:pPr marL="0" indent="0">
              <a:buNone/>
            </a:pPr>
            <a:r>
              <a:rPr lang="nl-NL" sz="2200" i="1" dirty="0">
                <a:latin typeface="Verdana"/>
                <a:ea typeface="Verdana"/>
              </a:rPr>
              <a:t>Hoe lang duurt dit proces?</a:t>
            </a:r>
            <a:endParaRPr lang="nl-NL" sz="2200" dirty="0">
              <a:latin typeface="Verdana"/>
              <a:ea typeface="Verdana"/>
            </a:endParaRPr>
          </a:p>
        </p:txBody>
      </p:sp>
    </p:spTree>
    <p:extLst>
      <p:ext uri="{BB962C8B-B14F-4D97-AF65-F5344CB8AC3E}">
        <p14:creationId xmlns:p14="http://schemas.microsoft.com/office/powerpoint/2010/main" val="3696376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a:xfrm>
            <a:off x="467544" y="195486"/>
            <a:ext cx="8064896" cy="936104"/>
          </a:xfrm>
        </p:spPr>
        <p:txBody>
          <a:bodyPr>
            <a:normAutofit fontScale="90000"/>
          </a:bodyPr>
          <a:lstStyle/>
          <a:p>
            <a:r>
              <a:rPr lang="nl-NL" b="0" dirty="0">
                <a:latin typeface="Verdana"/>
                <a:ea typeface="Verdana"/>
              </a:rPr>
              <a:t>Prikkelverwerking = Filteren</a:t>
            </a:r>
            <a:endParaRPr lang="nl-NL" b="0" dirty="0"/>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28650" y="1028701"/>
            <a:ext cx="7886700" cy="3604022"/>
          </a:xfrm>
        </p:spPr>
        <p:txBody>
          <a:bodyPr vert="horz" lIns="68580" tIns="34290" rIns="68580" bIns="34290" rtlCol="0" anchor="t">
            <a:normAutofit/>
          </a:bodyPr>
          <a:lstStyle/>
          <a:p>
            <a:endParaRPr lang="nl-NL" sz="1800" dirty="0">
              <a:latin typeface="Verdana"/>
              <a:ea typeface="Verdana"/>
            </a:endParaRPr>
          </a:p>
          <a:p>
            <a:pPr marL="0" indent="0">
              <a:buNone/>
            </a:pPr>
            <a:r>
              <a:rPr lang="nl-NL" sz="1800" dirty="0">
                <a:latin typeface="Verdana"/>
                <a:ea typeface="Verdana"/>
              </a:rPr>
              <a:t>Filter</a:t>
            </a:r>
          </a:p>
          <a:p>
            <a:r>
              <a:rPr lang="nl-NL" sz="1800" dirty="0">
                <a:latin typeface="Verdana"/>
                <a:ea typeface="Verdana"/>
              </a:rPr>
              <a:t>Thalamus</a:t>
            </a:r>
          </a:p>
          <a:p>
            <a:r>
              <a:rPr lang="nl-NL" sz="1800" dirty="0">
                <a:latin typeface="Verdana"/>
                <a:ea typeface="Verdana"/>
              </a:rPr>
              <a:t>Amygdala</a:t>
            </a:r>
          </a:p>
          <a:p>
            <a:r>
              <a:rPr lang="nl-NL" sz="1800" dirty="0">
                <a:latin typeface="Verdana"/>
                <a:ea typeface="Verdana"/>
              </a:rPr>
              <a:t>Hersenstam  </a:t>
            </a:r>
          </a:p>
          <a:p>
            <a:pPr marL="342900" lvl="1" indent="0">
              <a:buNone/>
            </a:pPr>
            <a:endParaRPr lang="en-US" sz="3100" dirty="0">
              <a:latin typeface="Verdana"/>
              <a:ea typeface="Verdana"/>
            </a:endParaRPr>
          </a:p>
          <a:p>
            <a:pPr marL="457200" lvl="1" indent="0">
              <a:buNone/>
            </a:pPr>
            <a:endParaRPr lang="nl-NL" sz="1800" dirty="0">
              <a:latin typeface="Verdana"/>
              <a:ea typeface="Verdana"/>
            </a:endParaRPr>
          </a:p>
          <a:p>
            <a:pPr lvl="1"/>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a:p>
            <a:pPr marL="0" indent="0">
              <a:buNone/>
            </a:pPr>
            <a:endParaRPr lang="nl-NL" sz="1800" i="1" dirty="0">
              <a:latin typeface="Verdana"/>
              <a:ea typeface="Verdana"/>
            </a:endParaRPr>
          </a:p>
          <a:p>
            <a:endParaRPr lang="nl-NL" sz="1800" dirty="0">
              <a:latin typeface="Verdana"/>
              <a:ea typeface="Verdana"/>
            </a:endParaRPr>
          </a:p>
          <a:p>
            <a:endParaRPr lang="nl-NL" sz="1800" dirty="0">
              <a:latin typeface="Verdana"/>
              <a:ea typeface="Verdana"/>
            </a:endParaRPr>
          </a:p>
          <a:p>
            <a:endParaRPr lang="nl-NL" sz="1800" dirty="0">
              <a:latin typeface="Verdana"/>
              <a:ea typeface="Verdana"/>
            </a:endParaRPr>
          </a:p>
        </p:txBody>
      </p:sp>
      <p:pic>
        <p:nvPicPr>
          <p:cNvPr id="5" name="Afbeelding 4"/>
          <p:cNvPicPr>
            <a:picLocks noChangeAspect="1"/>
          </p:cNvPicPr>
          <p:nvPr/>
        </p:nvPicPr>
        <p:blipFill rotWithShape="1">
          <a:blip r:embed="rId3"/>
          <a:srcRect t="3759" r="4182"/>
          <a:stretch/>
        </p:blipFill>
        <p:spPr>
          <a:xfrm>
            <a:off x="4139952" y="999597"/>
            <a:ext cx="4752528" cy="2634190"/>
          </a:xfrm>
          <a:prstGeom prst="rect">
            <a:avLst/>
          </a:prstGeom>
        </p:spPr>
      </p:pic>
    </p:spTree>
    <p:extLst>
      <p:ext uri="{BB962C8B-B14F-4D97-AF65-F5344CB8AC3E}">
        <p14:creationId xmlns:p14="http://schemas.microsoft.com/office/powerpoint/2010/main" val="279253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6CECD-883C-436B-AE19-2DDAD44859FB}"/>
              </a:ext>
            </a:extLst>
          </p:cNvPr>
          <p:cNvSpPr>
            <a:spLocks noGrp="1"/>
          </p:cNvSpPr>
          <p:nvPr>
            <p:ph type="title"/>
          </p:nvPr>
        </p:nvSpPr>
        <p:spPr>
          <a:xfrm>
            <a:off x="628650" y="273844"/>
            <a:ext cx="7886700" cy="994172"/>
          </a:xfrm>
        </p:spPr>
        <p:txBody>
          <a:bodyPr anchor="ctr">
            <a:normAutofit fontScale="90000"/>
          </a:bodyPr>
          <a:lstStyle/>
          <a:p>
            <a:br>
              <a:rPr lang="nl-NL"/>
            </a:br>
            <a:endParaRPr lang="nl-NL"/>
          </a:p>
        </p:txBody>
      </p:sp>
      <p:sp>
        <p:nvSpPr>
          <p:cNvPr id="3" name="Tijdelijke aanduiding voor inhoud 2">
            <a:extLst>
              <a:ext uri="{FF2B5EF4-FFF2-40B4-BE49-F238E27FC236}">
                <a16:creationId xmlns:a16="http://schemas.microsoft.com/office/drawing/2014/main" id="{4F4752D5-8FD4-DBA6-894B-688A438732CE}"/>
              </a:ext>
            </a:extLst>
          </p:cNvPr>
          <p:cNvSpPr>
            <a:spLocks noGrp="1"/>
          </p:cNvSpPr>
          <p:nvPr>
            <p:ph sz="half" idx="2"/>
          </p:nvPr>
        </p:nvSpPr>
        <p:spPr>
          <a:xfrm>
            <a:off x="4629150" y="1369219"/>
            <a:ext cx="3886200" cy="3263504"/>
          </a:xfrm>
        </p:spPr>
        <p:txBody>
          <a:bodyPr vert="horz" lIns="68580" tIns="34290" rIns="68580" bIns="34290" rtlCol="0">
            <a:normAutofit/>
          </a:bodyPr>
          <a:lstStyle/>
          <a:p>
            <a:pPr marL="0" indent="0">
              <a:buNone/>
            </a:pPr>
            <a:endParaRPr lang="nl-NL" b="0" i="0">
              <a:effectLst/>
            </a:endParaRPr>
          </a:p>
          <a:p>
            <a:endParaRPr lang="nl-NL"/>
          </a:p>
          <a:p>
            <a:pPr marL="0" indent="0">
              <a:buNone/>
            </a:pPr>
            <a:endParaRPr lang="nl-NL"/>
          </a:p>
          <a:p>
            <a:endParaRPr lang="nl-NL"/>
          </a:p>
        </p:txBody>
      </p:sp>
      <p:sp>
        <p:nvSpPr>
          <p:cNvPr id="5" name="Tekstvak 4">
            <a:extLst>
              <a:ext uri="{FF2B5EF4-FFF2-40B4-BE49-F238E27FC236}">
                <a16:creationId xmlns:a16="http://schemas.microsoft.com/office/drawing/2014/main" id="{850B0F37-1756-FA94-B86C-DD76691540FA}"/>
              </a:ext>
            </a:extLst>
          </p:cNvPr>
          <p:cNvSpPr txBox="1"/>
          <p:nvPr/>
        </p:nvSpPr>
        <p:spPr>
          <a:xfrm rot="10800000" flipV="1">
            <a:off x="755576" y="4814760"/>
            <a:ext cx="6903720" cy="276999"/>
          </a:xfrm>
          <a:prstGeom prst="rect">
            <a:avLst/>
          </a:prstGeom>
          <a:noFill/>
        </p:spPr>
        <p:txBody>
          <a:bodyPr wrap="square" lIns="68580" tIns="34290" rIns="68580" bIns="34290" rtlCol="0" anchor="t">
            <a:spAutoFit/>
          </a:bodyPr>
          <a:lstStyle/>
          <a:p>
            <a:r>
              <a:rPr lang="nl-NL" sz="1350" dirty="0">
                <a:cs typeface="Calibri"/>
                <a:hlinkClick r:id="rId4"/>
              </a:rPr>
              <a:t>https://youtu.be/45TuxUAjjYo</a:t>
            </a:r>
            <a:r>
              <a:rPr lang="nl-NL" sz="1350" dirty="0">
                <a:cs typeface="Calibri"/>
              </a:rPr>
              <a:t>   </a:t>
            </a:r>
          </a:p>
        </p:txBody>
      </p:sp>
      <p:pic>
        <p:nvPicPr>
          <p:cNvPr id="8" name="Onlinemedia 7" title="Experience Overprikkeling na hersenletsel">
            <a:hlinkClick r:id="" action="ppaction://media"/>
            <a:extLst>
              <a:ext uri="{FF2B5EF4-FFF2-40B4-BE49-F238E27FC236}">
                <a16:creationId xmlns:a16="http://schemas.microsoft.com/office/drawing/2014/main" id="{AD50A415-E168-9D0E-7C41-D42163AA6C87}"/>
              </a:ext>
            </a:extLst>
          </p:cNvPr>
          <p:cNvPicPr>
            <a:picLocks noRot="1" noChangeAspect="1"/>
          </p:cNvPicPr>
          <p:nvPr>
            <a:videoFile r:link="rId1"/>
          </p:nvPr>
        </p:nvPicPr>
        <p:blipFill>
          <a:blip r:embed="rId5"/>
          <a:stretch>
            <a:fillRect/>
          </a:stretch>
        </p:blipFill>
        <p:spPr>
          <a:xfrm>
            <a:off x="1967433" y="1141972"/>
            <a:ext cx="5209133" cy="2943160"/>
          </a:xfrm>
          <a:prstGeom prst="rect">
            <a:avLst/>
          </a:prstGeom>
        </p:spPr>
      </p:pic>
      <p:sp>
        <p:nvSpPr>
          <p:cNvPr id="4" name="Tekstvak 3">
            <a:extLst>
              <a:ext uri="{FF2B5EF4-FFF2-40B4-BE49-F238E27FC236}">
                <a16:creationId xmlns:a16="http://schemas.microsoft.com/office/drawing/2014/main" id="{B1AFB56B-89A8-7D06-D8D2-AF081B8C7D85}"/>
              </a:ext>
            </a:extLst>
          </p:cNvPr>
          <p:cNvSpPr txBox="1"/>
          <p:nvPr/>
        </p:nvSpPr>
        <p:spPr>
          <a:xfrm>
            <a:off x="1845791" y="864973"/>
            <a:ext cx="2057399"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nl-NL" sz="1350"/>
          </a:p>
        </p:txBody>
      </p:sp>
      <p:sp>
        <p:nvSpPr>
          <p:cNvPr id="6" name="Tekstvak 5">
            <a:extLst>
              <a:ext uri="{FF2B5EF4-FFF2-40B4-BE49-F238E27FC236}">
                <a16:creationId xmlns:a16="http://schemas.microsoft.com/office/drawing/2014/main" id="{9059BB85-EAEA-66CE-C128-15DFB018F0D7}"/>
              </a:ext>
            </a:extLst>
          </p:cNvPr>
          <p:cNvSpPr txBox="1"/>
          <p:nvPr/>
        </p:nvSpPr>
        <p:spPr>
          <a:xfrm>
            <a:off x="631738" y="531341"/>
            <a:ext cx="530841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dirty="0">
                <a:latin typeface="Verdana"/>
              </a:rPr>
              <a:t>Over prikkels gesproken….</a:t>
            </a:r>
            <a:endParaRPr lang="nl-NL" dirty="0"/>
          </a:p>
        </p:txBody>
      </p:sp>
    </p:spTree>
    <p:extLst>
      <p:ext uri="{BB962C8B-B14F-4D97-AF65-F5344CB8AC3E}">
        <p14:creationId xmlns:p14="http://schemas.microsoft.com/office/powerpoint/2010/main" val="1257301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p:txBody>
          <a:bodyPr/>
          <a:lstStyle/>
          <a:p>
            <a:r>
              <a:rPr lang="nl-NL" sz="4000" b="0" dirty="0">
                <a:latin typeface="Verdana"/>
                <a:ea typeface="Verdana"/>
              </a:rPr>
              <a:t>Mentale</a:t>
            </a:r>
            <a:r>
              <a:rPr lang="nl-NL" b="0" dirty="0">
                <a:latin typeface="Verdana"/>
                <a:ea typeface="Verdana"/>
              </a:rPr>
              <a:t> </a:t>
            </a:r>
            <a:r>
              <a:rPr lang="nl-NL" sz="4000" b="0" dirty="0">
                <a:latin typeface="Verdana"/>
                <a:ea typeface="Verdana"/>
              </a:rPr>
              <a:t>belastbaarheid</a:t>
            </a:r>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628650" y="1028701"/>
            <a:ext cx="7975798" cy="3604022"/>
          </a:xfrm>
        </p:spPr>
        <p:txBody>
          <a:bodyPr vert="horz" lIns="68580" tIns="34290" rIns="68580" bIns="34290" rtlCol="0" anchor="t">
            <a:normAutofit/>
          </a:bodyPr>
          <a:lstStyle/>
          <a:p>
            <a:endParaRPr lang="nl-NL" sz="1800" dirty="0">
              <a:latin typeface="Verdana"/>
              <a:ea typeface="Verdana"/>
            </a:endParaRPr>
          </a:p>
          <a:p>
            <a:r>
              <a:rPr lang="nl-NL" sz="1900" dirty="0">
                <a:latin typeface="Verdana"/>
                <a:ea typeface="Verdana"/>
              </a:rPr>
              <a:t>Het vermogen van onze hersenen om prikkels goed te verwerken</a:t>
            </a:r>
            <a:endParaRPr lang="en-US" sz="1900" dirty="0">
              <a:latin typeface="Verdana"/>
              <a:ea typeface="Verdana"/>
            </a:endParaRPr>
          </a:p>
          <a:p>
            <a:r>
              <a:rPr lang="nl-NL" sz="1900" dirty="0">
                <a:latin typeface="Verdana"/>
                <a:ea typeface="Verdana"/>
              </a:rPr>
              <a:t>Het vermogen van onze hersenen om prikkels goed te interpreteren</a:t>
            </a:r>
          </a:p>
          <a:p>
            <a:r>
              <a:rPr lang="nl-NL" sz="1900" dirty="0">
                <a:latin typeface="Verdana"/>
                <a:ea typeface="Verdana"/>
              </a:rPr>
              <a:t>Het vermogen van onze hersenen om juist te reageren op de prikkels </a:t>
            </a:r>
          </a:p>
          <a:p>
            <a:endParaRPr lang="nl-NL" sz="1900" dirty="0">
              <a:latin typeface="Verdana"/>
              <a:ea typeface="Verdana"/>
            </a:endParaRPr>
          </a:p>
          <a:p>
            <a:endParaRPr lang="nl-NL" sz="1800" dirty="0">
              <a:latin typeface="Verdana"/>
              <a:ea typeface="Verdana"/>
            </a:endParaRPr>
          </a:p>
        </p:txBody>
      </p:sp>
    </p:spTree>
    <p:extLst>
      <p:ext uri="{BB962C8B-B14F-4D97-AF65-F5344CB8AC3E}">
        <p14:creationId xmlns:p14="http://schemas.microsoft.com/office/powerpoint/2010/main" val="337558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Hoe ontstaat vermoeidheid na hersenletsel</a:t>
            </a:r>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b="48532"/>
          <a:stretch/>
        </p:blipFill>
        <p:spPr>
          <a:xfrm>
            <a:off x="693906" y="1347615"/>
            <a:ext cx="3342196" cy="2685377"/>
          </a:xfrm>
        </p:spPr>
      </p:pic>
      <p:pic>
        <p:nvPicPr>
          <p:cNvPr id="5" name="Tijdelijke aanduiding voor inhoud 3"/>
          <p:cNvPicPr>
            <a:picLocks noChangeAspect="1"/>
          </p:cNvPicPr>
          <p:nvPr/>
        </p:nvPicPr>
        <p:blipFill rotWithShape="1">
          <a:blip r:embed="rId2">
            <a:extLst>
              <a:ext uri="{28A0092B-C50C-407E-A947-70E740481C1C}">
                <a14:useLocalDpi xmlns:a14="http://schemas.microsoft.com/office/drawing/2010/main" val="0"/>
              </a:ext>
            </a:extLst>
          </a:blip>
          <a:srcRect t="50527"/>
          <a:stretch/>
        </p:blipFill>
        <p:spPr>
          <a:xfrm>
            <a:off x="4270933" y="1383379"/>
            <a:ext cx="3250382" cy="2510373"/>
          </a:xfrm>
          <a:prstGeom prst="rect">
            <a:avLst/>
          </a:prstGeom>
        </p:spPr>
      </p:pic>
    </p:spTree>
    <p:extLst>
      <p:ext uri="{BB962C8B-B14F-4D97-AF65-F5344CB8AC3E}">
        <p14:creationId xmlns:p14="http://schemas.microsoft.com/office/powerpoint/2010/main" val="54983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872E-0A17-3F8F-A3D6-A35F0CCEDD37}"/>
              </a:ext>
            </a:extLst>
          </p:cNvPr>
          <p:cNvSpPr>
            <a:spLocks noGrp="1"/>
          </p:cNvSpPr>
          <p:nvPr>
            <p:ph type="title"/>
          </p:nvPr>
        </p:nvSpPr>
        <p:spPr/>
        <p:txBody>
          <a:bodyPr>
            <a:noAutofit/>
          </a:bodyPr>
          <a:lstStyle/>
          <a:p>
            <a:r>
              <a:rPr lang="nl-NL" sz="3200" b="0" dirty="0">
                <a:latin typeface="Verdana"/>
                <a:ea typeface="Verdana"/>
              </a:rPr>
              <a:t>Verminderde mentale belastbaarheid</a:t>
            </a:r>
          </a:p>
        </p:txBody>
      </p:sp>
      <p:sp>
        <p:nvSpPr>
          <p:cNvPr id="3" name="Tijdelijke aanduiding voor inhoud 2">
            <a:extLst>
              <a:ext uri="{FF2B5EF4-FFF2-40B4-BE49-F238E27FC236}">
                <a16:creationId xmlns:a16="http://schemas.microsoft.com/office/drawing/2014/main" id="{3D663998-368C-A40C-2A26-4103937DF7E0}"/>
              </a:ext>
            </a:extLst>
          </p:cNvPr>
          <p:cNvSpPr>
            <a:spLocks noGrp="1"/>
          </p:cNvSpPr>
          <p:nvPr>
            <p:ph idx="1"/>
          </p:nvPr>
        </p:nvSpPr>
        <p:spPr>
          <a:xfrm>
            <a:off x="556642" y="987574"/>
            <a:ext cx="7886700" cy="3604022"/>
          </a:xfrm>
        </p:spPr>
        <p:txBody>
          <a:bodyPr vert="horz" lIns="68580" tIns="34290" rIns="68580" bIns="34290" rtlCol="0" anchor="t">
            <a:normAutofit/>
          </a:bodyPr>
          <a:lstStyle/>
          <a:p>
            <a:endParaRPr lang="nl-NL" sz="1800" dirty="0">
              <a:latin typeface="Verdana"/>
              <a:ea typeface="Verdana"/>
            </a:endParaRPr>
          </a:p>
          <a:p>
            <a:r>
              <a:rPr lang="nl-NL" sz="1800" dirty="0">
                <a:latin typeface="Verdana"/>
                <a:ea typeface="Verdana"/>
              </a:rPr>
              <a:t>Het vermogen om prikkels te verwerken is verminderd</a:t>
            </a:r>
          </a:p>
          <a:p>
            <a:r>
              <a:rPr lang="nl-NL" sz="1800" dirty="0">
                <a:latin typeface="Verdana"/>
                <a:ea typeface="Verdana"/>
              </a:rPr>
              <a:t>Het kost hersenen meer tijd en energie om prikkels te verwerken</a:t>
            </a:r>
          </a:p>
          <a:p>
            <a:r>
              <a:rPr lang="nl-NL" sz="1800" dirty="0">
                <a:latin typeface="Verdana"/>
                <a:ea typeface="Verdana"/>
              </a:rPr>
              <a:t>Resultaat: file in je hoofd…</a:t>
            </a:r>
          </a:p>
          <a:p>
            <a:endParaRPr lang="nl-NL" sz="1800" dirty="0">
              <a:latin typeface="Verdana"/>
              <a:ea typeface="Verdana"/>
            </a:endParaRPr>
          </a:p>
        </p:txBody>
      </p:sp>
      <p:pic>
        <p:nvPicPr>
          <p:cNvPr id="4" name="Afbeelding 3">
            <a:extLst>
              <a:ext uri="{FF2B5EF4-FFF2-40B4-BE49-F238E27FC236}">
                <a16:creationId xmlns:a16="http://schemas.microsoft.com/office/drawing/2014/main" id="{6C9C5928-B29B-760E-A9C8-DAD4A288A28E}"/>
              </a:ext>
            </a:extLst>
          </p:cNvPr>
          <p:cNvPicPr>
            <a:picLocks noChangeAspect="1"/>
          </p:cNvPicPr>
          <p:nvPr/>
        </p:nvPicPr>
        <p:blipFill rotWithShape="1">
          <a:blip r:embed="rId3"/>
          <a:srcRect l="63683" t="30929" r="20848" b="54853"/>
          <a:stretch/>
        </p:blipFill>
        <p:spPr>
          <a:xfrm>
            <a:off x="251520" y="2571751"/>
            <a:ext cx="6016440" cy="1728192"/>
          </a:xfrm>
          <a:prstGeom prst="rect">
            <a:avLst/>
          </a:prstGeom>
        </p:spPr>
      </p:pic>
    </p:spTree>
    <p:extLst>
      <p:ext uri="{BB962C8B-B14F-4D97-AF65-F5344CB8AC3E}">
        <p14:creationId xmlns:p14="http://schemas.microsoft.com/office/powerpoint/2010/main" val="184835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F 2015 nieuwe stijl diamodel 16.9">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5F89245C846C4098E2DFB3E6609DCD" ma:contentTypeVersion="17" ma:contentTypeDescription="Een nieuw document maken." ma:contentTypeScope="" ma:versionID="c8ffd181eb172e4075e97c44aecfc775">
  <xsd:schema xmlns:xsd="http://www.w3.org/2001/XMLSchema" xmlns:xs="http://www.w3.org/2001/XMLSchema" xmlns:p="http://schemas.microsoft.com/office/2006/metadata/properties" xmlns:ns2="b9ece88c-63f1-4682-884d-3b0558a255ef" xmlns:ns3="231dd452-75ce-4d78-a9ce-eb687ea84b49" targetNamespace="http://schemas.microsoft.com/office/2006/metadata/properties" ma:root="true" ma:fieldsID="31f528f36ee29d1e6e79668536a1a521" ns2:_="" ns3:_="">
    <xsd:import namespace="b9ece88c-63f1-4682-884d-3b0558a255ef"/>
    <xsd:import namespace="231dd452-75ce-4d78-a9ce-eb687ea84b49"/>
    <xsd:element name="properties">
      <xsd:complexType>
        <xsd:sequence>
          <xsd:element name="documentManagement">
            <xsd:complexType>
              <xsd:all>
                <xsd:element ref="ns2:MediaServiceMetadata" minOccurs="0"/>
                <xsd:element ref="ns2:MediaServiceFastMetadata" minOccurs="0"/>
                <xsd:element ref="ns2:Betrokkene" minOccurs="0"/>
                <xsd:element ref="ns3:SharedWithUsers" minOccurs="0"/>
                <xsd:element ref="ns3:SharedWithDetails" minOccurs="0"/>
                <xsd:element ref="ns2:AkkoordPH"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ece88c-63f1-4682-884d-3b0558a25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etrokkene" ma:index="10" nillable="true" ma:displayName="Betrokkene" ma:format="Dropdown" ma:list="UserInfo" ma:SharePointGroup="0" ma:internalName="Betrokke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kkoordPH" ma:index="13" nillable="true" ma:displayName="Akkoord PH" ma:default="0" ma:format="Dropdown" ma:internalName="AkkoordPH">
      <xsd:simpleType>
        <xsd:restriction base="dms:Boolea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b0ae7b07-9c7f-431d-8868-8cf2140ed2a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1dd452-75ce-4d78-a9ce-eb687ea84b4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284a0073-e060-4fd5-8fe8-bcfdee848c67}" ma:internalName="TaxCatchAll" ma:showField="CatchAllData" ma:web="231dd452-75ce-4d78-a9ce-eb687ea84b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ece88c-63f1-4682-884d-3b0558a255ef">
      <Terms xmlns="http://schemas.microsoft.com/office/infopath/2007/PartnerControls"/>
    </lcf76f155ced4ddcb4097134ff3c332f>
    <AkkoordPH xmlns="b9ece88c-63f1-4682-884d-3b0558a255ef">false</AkkoordPH>
    <TaxCatchAll xmlns="231dd452-75ce-4d78-a9ce-eb687ea84b49" xsi:nil="true"/>
    <Betrokkene xmlns="b9ece88c-63f1-4682-884d-3b0558a255ef">
      <UserInfo>
        <DisplayName/>
        <AccountId xsi:nil="true"/>
        <AccountType/>
      </UserInfo>
    </Betrokkene>
  </documentManagement>
</p:properties>
</file>

<file path=customXml/itemProps1.xml><?xml version="1.0" encoding="utf-8"?>
<ds:datastoreItem xmlns:ds="http://schemas.openxmlformats.org/officeDocument/2006/customXml" ds:itemID="{CB6E22A6-7C55-4FCF-8ED1-34DA116E9592}">
  <ds:schemaRefs>
    <ds:schemaRef ds:uri="http://schemas.microsoft.com/sharepoint/v3/contenttype/forms"/>
  </ds:schemaRefs>
</ds:datastoreItem>
</file>

<file path=customXml/itemProps2.xml><?xml version="1.0" encoding="utf-8"?>
<ds:datastoreItem xmlns:ds="http://schemas.openxmlformats.org/officeDocument/2006/customXml" ds:itemID="{992CDA46-E5BF-4ED3-B2F5-25757D864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ece88c-63f1-4682-884d-3b0558a255ef"/>
    <ds:schemaRef ds:uri="231dd452-75ce-4d78-a9ce-eb687ea84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D80A01-2C3B-4322-8CE9-AEB8DDFE97E5}">
  <ds:schemaRefs>
    <ds:schemaRef ds:uri="http://schemas.microsoft.com/office/2006/metadata/properties"/>
    <ds:schemaRef ds:uri="http://schemas.microsoft.com/office/infopath/2007/PartnerControls"/>
    <ds:schemaRef ds:uri="b9ece88c-63f1-4682-884d-3b0558a255ef"/>
    <ds:schemaRef ds:uri="231dd452-75ce-4d78-a9ce-eb687ea84b49"/>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794</Words>
  <Application>Microsoft Office PowerPoint</Application>
  <PresentationFormat>Diavoorstelling (16:9)</PresentationFormat>
  <Paragraphs>179</Paragraphs>
  <Slides>16</Slides>
  <Notes>11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Verdana</vt:lpstr>
      <vt:lpstr>RF 2015 nieuwe stijl diamodel 16.9</vt:lpstr>
      <vt:lpstr>            </vt:lpstr>
      <vt:lpstr>Achtereenvolgens </vt:lpstr>
      <vt:lpstr>Hoe komen prikkels binnen?</vt:lpstr>
      <vt:lpstr>Prikkelverwerking</vt:lpstr>
      <vt:lpstr>Prikkelverwerking = Filteren</vt:lpstr>
      <vt:lpstr> </vt:lpstr>
      <vt:lpstr>Mentale belastbaarheid</vt:lpstr>
      <vt:lpstr>Hoe ontstaat vermoeidheid na hersenletsel</vt:lpstr>
      <vt:lpstr>Verminderde mentale belastbaarheid</vt:lpstr>
      <vt:lpstr>En toch ook overprikkeld</vt:lpstr>
      <vt:lpstr>Verminderde belastbaarheid</vt:lpstr>
      <vt:lpstr>Maar wat te doen? </vt:lpstr>
      <vt:lpstr>En actueel</vt:lpstr>
      <vt:lpstr>Hoe ga je ermee om?</vt:lpstr>
      <vt:lpstr>Hoe ga je ermee om?</vt:lpstr>
      <vt:lpstr>Bedankt en …</vt:lpstr>
    </vt:vector>
  </TitlesOfParts>
  <Company>Revalidatie Friesland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belangen spreker</dc:title>
  <dc:creator>Paul Hartman</dc:creator>
  <cp:lastModifiedBy>Ria Hans Rokebrand</cp:lastModifiedBy>
  <cp:revision>39</cp:revision>
  <dcterms:created xsi:type="dcterms:W3CDTF">2023-08-13T11:03:48Z</dcterms:created>
  <dcterms:modified xsi:type="dcterms:W3CDTF">2024-07-12T11:19:20Z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0x010100E35F89245C846C4098E2DFB3E6609DCD</vt:lpwstr>
  </property>
</Properties>
</file>